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257" r:id="rId3"/>
    <p:sldId id="285" r:id="rId4"/>
    <p:sldId id="338" r:id="rId5"/>
    <p:sldId id="313" r:id="rId6"/>
    <p:sldId id="287" r:id="rId7"/>
    <p:sldId id="357" r:id="rId8"/>
    <p:sldId id="317" r:id="rId9"/>
    <p:sldId id="318" r:id="rId10"/>
    <p:sldId id="323" r:id="rId11"/>
    <p:sldId id="292" r:id="rId12"/>
    <p:sldId id="355" r:id="rId13"/>
    <p:sldId id="315" r:id="rId14"/>
    <p:sldId id="316" r:id="rId15"/>
    <p:sldId id="339" r:id="rId16"/>
    <p:sldId id="341" r:id="rId17"/>
    <p:sldId id="342" r:id="rId18"/>
    <p:sldId id="358" r:id="rId19"/>
    <p:sldId id="337" r:id="rId20"/>
    <p:sldId id="343" r:id="rId21"/>
    <p:sldId id="346" r:id="rId22"/>
    <p:sldId id="345" r:id="rId23"/>
    <p:sldId id="347" r:id="rId24"/>
    <p:sldId id="348" r:id="rId25"/>
    <p:sldId id="349" r:id="rId26"/>
    <p:sldId id="359" r:id="rId27"/>
    <p:sldId id="360" r:id="rId28"/>
    <p:sldId id="361" r:id="rId29"/>
    <p:sldId id="350" r:id="rId30"/>
    <p:sldId id="351" r:id="rId31"/>
    <p:sldId id="352" r:id="rId32"/>
    <p:sldId id="353" r:id="rId33"/>
    <p:sldId id="362" r:id="rId34"/>
  </p:sldIdLst>
  <p:sldSz cx="9144000" cy="5715000" type="screen16x10"/>
  <p:notesSz cx="6881813" cy="95885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02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Objects="1">
      <p:cViewPr varScale="1">
        <p:scale>
          <a:sx n="130" d="100"/>
          <a:sy n="130" d="100"/>
        </p:scale>
        <p:origin x="1074" y="120"/>
      </p:cViewPr>
      <p:guideLst>
        <p:guide orient="horz" pos="802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63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47688" y="230188"/>
            <a:ext cx="7977188" cy="49863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554" y="5699831"/>
            <a:ext cx="5492706" cy="32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055" rIns="0" bIns="47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597434" y="9099087"/>
            <a:ext cx="1589826" cy="2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055" rIns="0" bIns="47055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r>
              <a:rPr lang="de-DE" altLang="de-DE"/>
              <a:t>Seite </a:t>
            </a:r>
            <a:fld id="{7BCFBFAD-A59A-4AE9-9BA6-4AB45FFB075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94554" y="5550010"/>
            <a:ext cx="549270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110" tIns="47055" rIns="94110" bIns="47055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713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70000"/>
      </a:spcAft>
      <a:defRPr sz="11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79388" indent="-177800" algn="l" rtl="0" fontAlgn="base">
      <a:spcBef>
        <a:spcPct val="30000"/>
      </a:spcBef>
      <a:spcAft>
        <a:spcPct val="0"/>
      </a:spcAft>
      <a:buSzPct val="90000"/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8775" indent="-177800" algn="l" rtl="0" fontAlgn="base">
      <a:spcBef>
        <a:spcPct val="30000"/>
      </a:spcBef>
      <a:spcAft>
        <a:spcPct val="0"/>
      </a:spcAft>
      <a:buFont typeface="Arial" pitchFamily="34" charset="0"/>
      <a:buChar char="‒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38163" indent="-177800" algn="l" rtl="0" fontAlgn="base">
      <a:spcBef>
        <a:spcPct val="30000"/>
      </a:spcBef>
      <a:spcAft>
        <a:spcPct val="0"/>
      </a:spcAft>
      <a:buSzPct val="90000"/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17550" indent="-177800" algn="l" rtl="0" fontAlgn="base">
      <a:spcBef>
        <a:spcPct val="30000"/>
      </a:spcBef>
      <a:spcAft>
        <a:spcPct val="0"/>
      </a:spcAft>
      <a:buFont typeface="Arial" pitchFamily="34" charset="0"/>
      <a:buChar char="‒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C4C23CA3-6921-4F5B-852C-202EF19C8203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7688" y="230188"/>
            <a:ext cx="7977188" cy="4986337"/>
          </a:xfrm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>
                <a:solidFill>
                  <a:prstClr val="black"/>
                </a:solidFill>
              </a:rPr>
              <a:t>Seite </a:t>
            </a:r>
            <a:fld id="{EF364B22-3948-4080-BFFA-2B319E7DEE6F}" type="slidenum">
              <a:rPr lang="de-DE" altLang="de-DE">
                <a:solidFill>
                  <a:prstClr val="black"/>
                </a:solidFill>
              </a:rPr>
              <a:pPr/>
              <a:t>14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7688" y="230188"/>
            <a:ext cx="7977188" cy="4986337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EF364B22-3948-4080-BFFA-2B319E7DEE6F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7688" y="230188"/>
            <a:ext cx="7977188" cy="4986337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EF364B22-3948-4080-BFFA-2B319E7DEE6F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7688" y="230188"/>
            <a:ext cx="7977188" cy="4986337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>
                <a:solidFill>
                  <a:prstClr val="black"/>
                </a:solidFill>
              </a:rPr>
              <a:t>Seite </a:t>
            </a:r>
            <a:fld id="{EF364B22-3948-4080-BFFA-2B319E7DEE6F}" type="slidenum">
              <a:rPr lang="de-DE" altLang="de-DE">
                <a:solidFill>
                  <a:prstClr val="black"/>
                </a:solidFill>
              </a:rPr>
              <a:pPr/>
              <a:t>5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7688" y="230188"/>
            <a:ext cx="7977188" cy="4986337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>
                <a:solidFill>
                  <a:prstClr val="black"/>
                </a:solidFill>
              </a:rPr>
              <a:t>Seite </a:t>
            </a:r>
            <a:fld id="{EF364B22-3948-4080-BFFA-2B319E7DEE6F}" type="slidenum">
              <a:rPr lang="de-DE" altLang="de-DE">
                <a:solidFill>
                  <a:prstClr val="black"/>
                </a:solidFill>
              </a:rPr>
              <a:pPr/>
              <a:t>6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7688" y="230188"/>
            <a:ext cx="7977188" cy="4986337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>
                <a:solidFill>
                  <a:prstClr val="black"/>
                </a:solidFill>
              </a:rPr>
              <a:t>Seite </a:t>
            </a:r>
            <a:fld id="{EF364B22-3948-4080-BFFA-2B319E7DEE6F}" type="slidenum">
              <a:rPr lang="de-DE" altLang="de-DE">
                <a:solidFill>
                  <a:prstClr val="black"/>
                </a:solidFill>
              </a:rPr>
              <a:pPr/>
              <a:t>8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7688" y="230188"/>
            <a:ext cx="7977188" cy="4986337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>
                <a:solidFill>
                  <a:prstClr val="black"/>
                </a:solidFill>
              </a:rPr>
              <a:t>Seite </a:t>
            </a:r>
            <a:fld id="{EF364B22-3948-4080-BFFA-2B319E7DEE6F}" type="slidenum">
              <a:rPr lang="de-DE" altLang="de-DE">
                <a:solidFill>
                  <a:prstClr val="black"/>
                </a:solidFill>
              </a:rPr>
              <a:pPr/>
              <a:t>9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7688" y="230188"/>
            <a:ext cx="7977188" cy="4986337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>
                <a:solidFill>
                  <a:prstClr val="black"/>
                </a:solidFill>
              </a:rPr>
              <a:t>Seite </a:t>
            </a:r>
            <a:fld id="{EF364B22-3948-4080-BFFA-2B319E7DEE6F}" type="slidenum">
              <a:rPr lang="de-DE" altLang="de-DE">
                <a:solidFill>
                  <a:prstClr val="black"/>
                </a:solidFill>
              </a:rPr>
              <a:pPr/>
              <a:t>11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7688" y="230188"/>
            <a:ext cx="7977188" cy="4986337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>
                <a:solidFill>
                  <a:prstClr val="black"/>
                </a:solidFill>
              </a:rPr>
              <a:t>Seite </a:t>
            </a:r>
            <a:fld id="{EF364B22-3948-4080-BFFA-2B319E7DEE6F}" type="slidenum">
              <a:rPr lang="de-DE" altLang="de-DE">
                <a:solidFill>
                  <a:prstClr val="black"/>
                </a:solidFill>
              </a:rPr>
              <a:pPr/>
              <a:t>13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7688" y="230188"/>
            <a:ext cx="7977188" cy="4986337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9" y="1778000"/>
            <a:ext cx="7921625" cy="1079500"/>
          </a:xfrm>
        </p:spPr>
        <p:txBody>
          <a:bodyPr tIns="46800" bIns="45720"/>
          <a:lstStyle>
            <a:lvl1pPr>
              <a:defRPr sz="25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DE" altLang="de-DE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9" y="2977886"/>
            <a:ext cx="7921625" cy="660135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DE" altLang="de-DE" noProof="0" dirty="0" smtClean="0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11189" y="1417300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11189" y="5437188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" name="Picture 12" descr="Logo_SBB_3c_ohneTransparen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3530" y="0"/>
            <a:ext cx="3599695" cy="122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96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928" y="2857500"/>
            <a:ext cx="7920000" cy="1135063"/>
          </a:xfrm>
        </p:spPr>
        <p:txBody>
          <a:bodyPr/>
          <a:lstStyle>
            <a:lvl1pPr algn="l">
              <a:defRPr sz="25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450" y="1345290"/>
            <a:ext cx="7921100" cy="125015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668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273175"/>
            <a:ext cx="3884612" cy="396065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1" y="1273174"/>
            <a:ext cx="3884613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128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398450"/>
            <a:ext cx="5688000" cy="6588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450" y="1273176"/>
            <a:ext cx="3884400" cy="804238"/>
          </a:xfrm>
        </p:spPr>
        <p:txBody>
          <a:bodyPr anchor="t" anchorCtr="0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1450" y="2077413"/>
            <a:ext cx="3884400" cy="302772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73176"/>
            <a:ext cx="3884400" cy="804238"/>
          </a:xfrm>
        </p:spPr>
        <p:txBody>
          <a:bodyPr anchor="t" anchorCtr="0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77413"/>
            <a:ext cx="3884400" cy="302772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815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8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04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96875"/>
            <a:ext cx="5689600" cy="6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Ressourcenerschließung mit Normdaten in Archiven und Bibliotheken (RNAB)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9" y="1273280"/>
            <a:ext cx="7921625" cy="398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Vorgeschichte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11189" y="5437188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11189" y="1057250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Datumsplatzhalter 4"/>
          <p:cNvSpPr txBox="1">
            <a:spLocks/>
          </p:cNvSpPr>
          <p:nvPr/>
        </p:nvSpPr>
        <p:spPr>
          <a:xfrm>
            <a:off x="5940425" y="5437787"/>
            <a:ext cx="1295400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fld id="{54CEE66B-DFEF-4824-8AE7-6078F132B17C}" type="datetime1">
              <a:rPr lang="de-DE" altLang="de-DE" sz="1000" smtClean="0">
                <a:latin typeface="+mj-lt"/>
              </a:rPr>
              <a:pPr algn="l"/>
              <a:t>04.11.2019</a:t>
            </a:fld>
            <a:endParaRPr lang="de-DE" altLang="de-DE" sz="1000" dirty="0">
              <a:latin typeface="+mj-lt"/>
            </a:endParaRPr>
          </a:p>
        </p:txBody>
      </p:sp>
      <p:sp>
        <p:nvSpPr>
          <p:cNvPr id="11" name="Fußzeilenplatzhalter 5"/>
          <p:cNvSpPr txBox="1">
            <a:spLocks/>
          </p:cNvSpPr>
          <p:nvPr/>
        </p:nvSpPr>
        <p:spPr>
          <a:xfrm>
            <a:off x="611188" y="5437787"/>
            <a:ext cx="2665412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1000" dirty="0" smtClean="0">
                <a:latin typeface="+mj-lt"/>
              </a:rPr>
              <a:t>RNAB</a:t>
            </a:r>
            <a:endParaRPr lang="de-DE" altLang="de-DE" sz="1000" dirty="0">
              <a:latin typeface="+mj-lt"/>
            </a:endParaRPr>
          </a:p>
        </p:txBody>
      </p:sp>
      <p:sp>
        <p:nvSpPr>
          <p:cNvPr id="12" name="Foliennummernplatzhalter 6"/>
          <p:cNvSpPr txBox="1">
            <a:spLocks/>
          </p:cNvSpPr>
          <p:nvPr/>
        </p:nvSpPr>
        <p:spPr>
          <a:xfrm>
            <a:off x="7667625" y="5437787"/>
            <a:ext cx="865188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de-DE" altLang="de-DE" sz="1000" dirty="0" smtClean="0">
                <a:latin typeface="+mj-lt"/>
              </a:rPr>
              <a:t>Seite </a:t>
            </a:r>
            <a:fld id="{7992CBB8-5A72-42F9-BEEB-E9FDD427B0DF}" type="slidenum">
              <a:rPr lang="de-DE" altLang="de-DE" sz="1000" smtClean="0">
                <a:latin typeface="+mj-lt"/>
              </a:rPr>
              <a:pPr algn="r"/>
              <a:t>‹Nr.›</a:t>
            </a:fld>
            <a:endParaRPr lang="de-DE" altLang="de-DE" sz="1000" dirty="0">
              <a:latin typeface="+mj-lt"/>
            </a:endParaRPr>
          </a:p>
        </p:txBody>
      </p:sp>
      <p:pic>
        <p:nvPicPr>
          <p:cNvPr id="13" name="Picture 12" descr="Logo_SBB_3c_ohneTransparenz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42" y="0"/>
            <a:ext cx="2683068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1" fontAlgn="base" hangingPunct="1">
        <a:spcBef>
          <a:spcPct val="1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1" fontAlgn="base" hangingPunct="1">
        <a:spcBef>
          <a:spcPct val="1000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358775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600">
          <a:solidFill>
            <a:schemeClr val="tx1"/>
          </a:solidFill>
          <a:latin typeface="+mn-lt"/>
          <a:cs typeface="+mn-cs"/>
        </a:defRPr>
      </a:lvl3pPr>
      <a:lvl4pPr marL="538163" indent="-177800" algn="l" rtl="0" eaLnBrk="1" fontAlgn="base" hangingPunct="1">
        <a:spcBef>
          <a:spcPct val="1000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7175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600">
          <a:solidFill>
            <a:schemeClr val="tx1"/>
          </a:solidFill>
          <a:latin typeface="+mn-lt"/>
          <a:cs typeface="+mn-cs"/>
        </a:defRPr>
      </a:lvl5pPr>
      <a:lvl6pPr marL="11747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6pPr>
      <a:lvl7pPr marL="16319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7pPr>
      <a:lvl8pPr marL="20891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8pPr>
      <a:lvl9pPr marL="25463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 smtClean="0"/>
              <a:t>Die RNAB, das </a:t>
            </a:r>
            <a:r>
              <a:rPr lang="en-US" altLang="de-DE" dirty="0" err="1" smtClean="0"/>
              <a:t>neue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Regelwerk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zur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Erschließung</a:t>
            </a:r>
            <a:r>
              <a:rPr lang="en-US" altLang="de-DE" dirty="0" smtClean="0"/>
              <a:t> von </a:t>
            </a:r>
            <a:r>
              <a:rPr lang="en-US" altLang="de-DE" dirty="0" err="1" smtClean="0"/>
              <a:t>Nachlässen</a:t>
            </a:r>
            <a:r>
              <a:rPr lang="en-US" altLang="de-DE" dirty="0" smtClean="0"/>
              <a:t> und </a:t>
            </a:r>
            <a:r>
              <a:rPr lang="en-US" altLang="de-DE" dirty="0" err="1" smtClean="0"/>
              <a:t>Autographen</a:t>
            </a:r>
            <a:endParaRPr lang="de-DE" altLang="de-DE" sz="2000" b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dirty="0"/>
              <a:t>Berlin, </a:t>
            </a:r>
            <a:fld id="{544C4C4A-D4B0-4395-9699-555A84047ECA}" type="datetime1">
              <a:rPr lang="de-DE" altLang="de-DE" smtClean="0"/>
              <a:pPr/>
              <a:t>04.11.2019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Kontrolliertes Vokabular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Verwendung von kontrolliertem Vokabular ist verpflichtend bei: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Element Form (D-9)		</a:t>
            </a:r>
            <a:r>
              <a:rPr lang="de-DE" dirty="0" err="1" smtClean="0"/>
              <a:t>Anhangsliste</a:t>
            </a:r>
            <a:r>
              <a:rPr lang="de-DE" dirty="0" smtClean="0"/>
              <a:t> 3.3 (bei Bedarf GND)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Beziehung Akteurin/Akteur		</a:t>
            </a:r>
            <a:r>
              <a:rPr lang="de-DE" dirty="0" err="1" smtClean="0"/>
              <a:t>Anhangsliste</a:t>
            </a:r>
            <a:r>
              <a:rPr lang="de-DE" dirty="0" smtClean="0"/>
              <a:t> 3.1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Beziehung Inhalt (Thema)		</a:t>
            </a:r>
            <a:r>
              <a:rPr lang="de-DE" dirty="0" err="1" smtClean="0"/>
              <a:t>Anhangsliste</a:t>
            </a:r>
            <a:r>
              <a:rPr lang="de-DE" dirty="0" smtClean="0"/>
              <a:t> 3.2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370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Neue Terminologie in der RNAB</a:t>
            </a:r>
            <a:endParaRPr lang="de-DE" altLang="de-DE" b="0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b="1" dirty="0" smtClean="0"/>
              <a:t>Terminologie</a:t>
            </a:r>
            <a:endParaRPr lang="de-DE" altLang="de-DE" b="1" dirty="0"/>
          </a:p>
          <a:p>
            <a:pPr lvl="1"/>
            <a:endParaRPr lang="de-DE" altLang="de-DE" b="1" dirty="0" smtClean="0"/>
          </a:p>
          <a:p>
            <a:pPr lvl="1"/>
            <a:r>
              <a:rPr lang="de-DE" altLang="de-DE" b="1" dirty="0" smtClean="0"/>
              <a:t>Obligatorisch/fakultativ =&gt; Kernelemente/Kernelemente unter bestimmten Bedingungen/Zusatzelemente</a:t>
            </a:r>
          </a:p>
          <a:p>
            <a:pPr lvl="1"/>
            <a:r>
              <a:rPr lang="de-DE" altLang="de-DE" b="1" dirty="0" smtClean="0"/>
              <a:t>Vorlage (ehem. Unterlage) =&gt; Ressource</a:t>
            </a:r>
          </a:p>
          <a:p>
            <a:pPr lvl="1"/>
            <a:r>
              <a:rPr lang="de-DE" altLang="de-DE" b="1" dirty="0" smtClean="0"/>
              <a:t>Nachlass, </a:t>
            </a:r>
            <a:r>
              <a:rPr lang="de-DE" altLang="de-DE" b="1" dirty="0" err="1" smtClean="0"/>
              <a:t>Vorlass</a:t>
            </a:r>
            <a:r>
              <a:rPr lang="de-DE" altLang="de-DE" b="1" dirty="0" smtClean="0"/>
              <a:t> usw. =&gt; Bestand</a:t>
            </a:r>
          </a:p>
          <a:p>
            <a:pPr lvl="1"/>
            <a:r>
              <a:rPr lang="de-DE" altLang="de-DE" b="1" dirty="0" smtClean="0"/>
              <a:t>Datum =&gt; Zeitangabe (+Art)</a:t>
            </a:r>
          </a:p>
          <a:p>
            <a:pPr lvl="1"/>
            <a:r>
              <a:rPr lang="de-DE" altLang="de-DE" b="1" dirty="0" smtClean="0"/>
              <a:t>Funktionsbezeichnung =&gt; Beziehungskennzeichnung</a:t>
            </a:r>
          </a:p>
          <a:p>
            <a:pPr lvl="1"/>
            <a:r>
              <a:rPr lang="de-DE" altLang="de-DE" b="1" dirty="0" smtClean="0"/>
              <a:t>Personen, Familien, Körperschaften =&gt; Akteur</a:t>
            </a:r>
          </a:p>
          <a:p>
            <a:pPr lvl="1"/>
            <a:r>
              <a:rPr lang="de-DE" altLang="de-DE" b="1" dirty="0" smtClean="0"/>
              <a:t>Normierter Inhaltsbegriff =&gt; Thema</a:t>
            </a:r>
          </a:p>
          <a:p>
            <a:pPr lvl="1"/>
            <a:r>
              <a:rPr lang="de-DE" altLang="de-DE" b="1" dirty="0" smtClean="0"/>
              <a:t>Entität 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502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Verzeichnungselemente in der RNAB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226" y="1273175"/>
            <a:ext cx="3339549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Das Regelwerk der RNAB I</a:t>
            </a:r>
            <a:endParaRPr lang="de-DE" altLang="de-DE" b="0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 smtClean="0"/>
              <a:t>Regeln:</a:t>
            </a:r>
          </a:p>
          <a:p>
            <a:pPr lvl="1"/>
            <a:r>
              <a:rPr lang="de-DE" altLang="de-DE" b="1" dirty="0" smtClean="0"/>
              <a:t>D-1 Signatur und Institutionennachweis</a:t>
            </a:r>
          </a:p>
          <a:p>
            <a:pPr lvl="1"/>
            <a:r>
              <a:rPr lang="de-DE" altLang="de-DE" b="1" dirty="0" smtClean="0"/>
              <a:t>D-2 Stufen der Verzeichnung</a:t>
            </a:r>
          </a:p>
          <a:p>
            <a:pPr lvl="1"/>
            <a:r>
              <a:rPr lang="de-DE" altLang="de-DE" b="1" dirty="0" smtClean="0"/>
              <a:t>D-3 Angaben zur Erschließung</a:t>
            </a:r>
          </a:p>
          <a:p>
            <a:pPr lvl="1"/>
            <a:r>
              <a:rPr lang="de-DE" altLang="de-DE" b="1" dirty="0" smtClean="0"/>
              <a:t>D-4 Titel</a:t>
            </a:r>
          </a:p>
          <a:p>
            <a:pPr lvl="1"/>
            <a:r>
              <a:rPr lang="de-DE" altLang="de-DE" b="1" dirty="0" smtClean="0"/>
              <a:t>D-5 Akteurin/Akteur (Person, Familie, Körperschaft)</a:t>
            </a:r>
          </a:p>
          <a:p>
            <a:pPr lvl="1"/>
            <a:r>
              <a:rPr lang="de-DE" altLang="de-DE" b="1" dirty="0" smtClean="0"/>
              <a:t>D-6 Zeitangabe</a:t>
            </a:r>
          </a:p>
          <a:p>
            <a:pPr lvl="1"/>
            <a:r>
              <a:rPr lang="de-DE" altLang="de-DE" b="1" dirty="0" smtClean="0"/>
              <a:t>D-7 Ort</a:t>
            </a:r>
          </a:p>
          <a:p>
            <a:pPr lvl="1"/>
            <a:r>
              <a:rPr lang="de-DE" altLang="de-DE" b="1" dirty="0" smtClean="0"/>
              <a:t>D-8 Umfang</a:t>
            </a:r>
          </a:p>
          <a:p>
            <a:pPr lvl="1"/>
            <a:r>
              <a:rPr lang="de-DE" altLang="de-DE" b="1" dirty="0" smtClean="0"/>
              <a:t>D-9 Form</a:t>
            </a:r>
          </a:p>
          <a:p>
            <a:pPr lvl="1"/>
            <a:r>
              <a:rPr lang="de-DE" altLang="de-DE" b="1" dirty="0" smtClean="0"/>
              <a:t>D-10 </a:t>
            </a:r>
            <a:r>
              <a:rPr lang="de-DE" altLang="de-DE" b="1" dirty="0"/>
              <a:t>Inhalts-, Medien, Datenträgertyp (IMD-Typen)</a:t>
            </a:r>
          </a:p>
          <a:p>
            <a:pPr lvl="1"/>
            <a:r>
              <a:rPr lang="de-DE" altLang="de-DE" b="1" dirty="0" smtClean="0"/>
              <a:t>D-11 Materialität (+Herstellungstechnik)</a:t>
            </a:r>
          </a:p>
          <a:p>
            <a:pPr lvl="1"/>
            <a:r>
              <a:rPr lang="de-DE" altLang="de-DE" b="1" dirty="0" smtClean="0"/>
              <a:t>D-12 Sprache</a:t>
            </a:r>
          </a:p>
          <a:p>
            <a:pPr lvl="1"/>
            <a:r>
              <a:rPr lang="de-DE" altLang="de-DE" b="1" dirty="0" smtClean="0"/>
              <a:t>D-13 Schrift</a:t>
            </a:r>
          </a:p>
          <a:p>
            <a:pPr lvl="1"/>
            <a:r>
              <a:rPr lang="de-DE" altLang="de-DE" b="1" dirty="0" smtClean="0"/>
              <a:t>D-14 Inhalt (Thema)</a:t>
            </a:r>
          </a:p>
        </p:txBody>
      </p:sp>
    </p:spTree>
    <p:extLst>
      <p:ext uri="{BB962C8B-B14F-4D97-AF65-F5344CB8AC3E}">
        <p14:creationId xmlns:p14="http://schemas.microsoft.com/office/powerpoint/2010/main" val="23225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Das Regelwerk der RNAB II</a:t>
            </a:r>
            <a:endParaRPr lang="de-DE" altLang="de-DE" b="0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 smtClean="0"/>
              <a:t>Regeln:</a:t>
            </a:r>
          </a:p>
          <a:p>
            <a:pPr lvl="1"/>
            <a:r>
              <a:rPr lang="de-DE" altLang="de-DE" b="1" dirty="0" smtClean="0"/>
              <a:t>D-15 Schlagwort (Thema)</a:t>
            </a:r>
          </a:p>
          <a:p>
            <a:pPr lvl="1"/>
            <a:r>
              <a:rPr lang="de-DE" altLang="de-DE" b="1" dirty="0" smtClean="0"/>
              <a:t>D-16 Entstehungsstufe (Ausreifung)</a:t>
            </a:r>
          </a:p>
          <a:p>
            <a:pPr lvl="1"/>
            <a:r>
              <a:rPr lang="de-DE" altLang="de-DE" b="1" dirty="0" smtClean="0"/>
              <a:t>D-17 Zugangs- und Benutzungsbeschränkung</a:t>
            </a:r>
          </a:p>
          <a:p>
            <a:pPr lvl="1"/>
            <a:r>
              <a:rPr lang="de-DE" altLang="de-DE" b="1" dirty="0" smtClean="0"/>
              <a:t>D-18 Provenienz und Geschichte der Ressource</a:t>
            </a:r>
          </a:p>
          <a:p>
            <a:pPr lvl="1"/>
            <a:r>
              <a:rPr lang="de-DE" altLang="de-DE" b="1" dirty="0" smtClean="0"/>
              <a:t>D-19 Biographische Angaben / Geschichte der Körperschaft</a:t>
            </a:r>
          </a:p>
          <a:p>
            <a:pPr lvl="1"/>
            <a:r>
              <a:rPr lang="de-DE" altLang="de-DE" b="1" dirty="0" smtClean="0"/>
              <a:t>D-20 Literatur- und </a:t>
            </a:r>
            <a:r>
              <a:rPr lang="de-DE" altLang="de-DE" b="1" dirty="0" err="1" smtClean="0"/>
              <a:t>Findmittelhinweis</a:t>
            </a:r>
            <a:endParaRPr lang="de-DE" altLang="de-DE" b="1" dirty="0" smtClean="0"/>
          </a:p>
          <a:p>
            <a:pPr lvl="1"/>
            <a:r>
              <a:rPr lang="de-DE" altLang="de-DE" b="1" dirty="0" smtClean="0"/>
              <a:t>D-21 Editionshinweis</a:t>
            </a:r>
          </a:p>
          <a:p>
            <a:pPr lvl="1"/>
            <a:r>
              <a:rPr lang="de-DE" altLang="de-DE" b="1" dirty="0" smtClean="0"/>
              <a:t>D-22 Anmerkung</a:t>
            </a:r>
          </a:p>
        </p:txBody>
      </p:sp>
    </p:spTree>
    <p:extLst>
      <p:ext uri="{BB962C8B-B14F-4D97-AF65-F5344CB8AC3E}">
        <p14:creationId xmlns:p14="http://schemas.microsoft.com/office/powerpoint/2010/main" val="23225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 D-4  Titel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640" y="1273175"/>
            <a:ext cx="2954721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9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 D-4  </a:t>
            </a:r>
            <a:r>
              <a:rPr lang="de-DE" dirty="0" smtClean="0"/>
              <a:t>Titel und Beispiele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129308"/>
            <a:ext cx="5514975" cy="13906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579" y="3001516"/>
            <a:ext cx="54197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2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 D-5  Akteurin/Akteur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998" y="1273175"/>
            <a:ext cx="4010004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9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Regel D-5 Akteurin/Akteur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792" y="1273175"/>
            <a:ext cx="3226417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37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 3.1 Beziehungskennzeichnung Akteurinnen/Akteure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269" y="1273175"/>
            <a:ext cx="3833463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3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Von der RNA zur RNAB I</a:t>
            </a:r>
            <a:endParaRPr lang="de-DE" altLang="de-DE" b="0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b="1" dirty="0" smtClean="0"/>
              <a:t>Ursprung: Richtlinien Handschriftenkatalogisierung (1972-1975) im Auftrag der DFG</a:t>
            </a:r>
            <a:endParaRPr lang="de-DE" altLang="de-DE" b="1" dirty="0"/>
          </a:p>
          <a:p>
            <a:pPr lvl="1"/>
            <a:endParaRPr lang="de-DE" altLang="de-DE" b="1" dirty="0" smtClean="0"/>
          </a:p>
          <a:p>
            <a:pPr lvl="1"/>
            <a:r>
              <a:rPr lang="de-DE" altLang="de-DE" b="1" dirty="0" smtClean="0"/>
              <a:t>Regeln für die Erschließung von Nachlässen und Autographen RNA (1997)</a:t>
            </a:r>
          </a:p>
          <a:p>
            <a:pPr lvl="1"/>
            <a:r>
              <a:rPr lang="de-DE" altLang="de-DE" b="1" dirty="0" smtClean="0"/>
              <a:t>2002: Übernahme der Entwicklung durch RNA-Gremium (SBB, ÖNB, Fachbeirat)</a:t>
            </a:r>
          </a:p>
          <a:p>
            <a:pPr lvl="1"/>
            <a:r>
              <a:rPr lang="de-DE" altLang="de-DE" b="1" dirty="0" smtClean="0"/>
              <a:t>2009: Überarbeitung der RNA (2010 </a:t>
            </a:r>
            <a:r>
              <a:rPr lang="de-DE" altLang="de-DE" b="1" dirty="0"/>
              <a:t>G</a:t>
            </a:r>
            <a:r>
              <a:rPr lang="de-DE" altLang="de-DE" b="1" dirty="0" smtClean="0"/>
              <a:t>enehmigung durch Standardisierungsausschuss DNB)</a:t>
            </a:r>
          </a:p>
          <a:p>
            <a:pPr lvl="1"/>
            <a:r>
              <a:rPr lang="de-DE" altLang="de-DE" b="1" dirty="0"/>
              <a:t>Mai 2014: KOOP-LITERA in Bern</a:t>
            </a:r>
          </a:p>
          <a:p>
            <a:pPr lvl="1"/>
            <a:r>
              <a:rPr lang="de-DE" altLang="de-DE" b="1" dirty="0"/>
              <a:t>September 2014: erstes Arbeitstreffen in Berlin; Gründung der AG RNA/RDA</a:t>
            </a:r>
          </a:p>
          <a:p>
            <a:pPr lvl="1"/>
            <a:r>
              <a:rPr lang="de-DE" altLang="de-DE" b="1" dirty="0"/>
              <a:t>2015: Beginn der Arbeiten</a:t>
            </a:r>
          </a:p>
          <a:p>
            <a:pPr lvl="1"/>
            <a:r>
              <a:rPr lang="de-DE" altLang="de-DE" b="1" dirty="0"/>
              <a:t>Kooperationspartner:</a:t>
            </a:r>
          </a:p>
          <a:p>
            <a:pPr lvl="2"/>
            <a:r>
              <a:rPr lang="de-DE" altLang="de-DE" b="1" dirty="0"/>
              <a:t>SBB Berlin</a:t>
            </a:r>
          </a:p>
          <a:p>
            <a:pPr lvl="2"/>
            <a:r>
              <a:rPr lang="de-DE" altLang="de-DE" b="1" dirty="0"/>
              <a:t>ÖNB Wien</a:t>
            </a:r>
          </a:p>
          <a:p>
            <a:pPr lvl="2"/>
            <a:r>
              <a:rPr lang="de-DE" altLang="de-DE" b="1" dirty="0"/>
              <a:t>SNB Bern</a:t>
            </a:r>
          </a:p>
          <a:p>
            <a:pPr lvl="1"/>
            <a:r>
              <a:rPr lang="de-DE" altLang="de-DE" b="1" dirty="0"/>
              <a:t>2019 Fertigstellung der RNAB und Genehmigung durch den </a:t>
            </a:r>
            <a:r>
              <a:rPr lang="de-DE" altLang="de-DE" b="1" dirty="0" smtClean="0"/>
              <a:t>Standardisierungsausschuss DNB)</a:t>
            </a:r>
            <a:endParaRPr lang="de-DE" altLang="de-DE" b="1" dirty="0"/>
          </a:p>
          <a:p>
            <a:pPr lvl="1"/>
            <a:endParaRPr lang="de-DE" altLang="de-DE" b="1" dirty="0" smtClean="0"/>
          </a:p>
          <a:p>
            <a:pPr lvl="1"/>
            <a:endParaRPr lang="de-DE" alt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 D-9  Form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063" y="1273175"/>
            <a:ext cx="3425874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3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Regel D-9  Form I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350" y="1273175"/>
            <a:ext cx="4741301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51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Regel D-9  Form II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953" y="1273175"/>
            <a:ext cx="3854094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44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 3.3 Ressourcenarten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112" y="1273175"/>
            <a:ext cx="2953776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56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 D-10  Inhalts-, Medien-, Datenträgertyp (IMD-Typen)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9745" y="1273175"/>
            <a:ext cx="3944511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48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zu Regel D-10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588" y="1627187"/>
            <a:ext cx="58388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 3.4 IMD-Typen (I)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574" y="1273175"/>
            <a:ext cx="4198852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55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 3.4. IMD-Typen (II)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1201316"/>
            <a:ext cx="5562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19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 3.4 IMD-Typen (III)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229" y="1273175"/>
            <a:ext cx="4581543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77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 D-14 Inhalt (Thema)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715" y="1273175"/>
            <a:ext cx="3604571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2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Von der RNA zur RNAB II</a:t>
            </a:r>
            <a:endParaRPr lang="de-DE" altLang="de-DE" b="0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b="1" dirty="0" smtClean="0"/>
              <a:t>Neue Umwelten</a:t>
            </a:r>
            <a:endParaRPr lang="de-DE" altLang="de-DE" b="1" dirty="0"/>
          </a:p>
          <a:p>
            <a:pPr lvl="1"/>
            <a:endParaRPr lang="de-DE" altLang="de-DE" b="1" dirty="0" smtClean="0"/>
          </a:p>
          <a:p>
            <a:pPr lvl="1"/>
            <a:r>
              <a:rPr lang="de-DE" altLang="de-DE" b="1" dirty="0" smtClean="0"/>
              <a:t>MAB 2 =&gt; MARC 21</a:t>
            </a:r>
          </a:p>
          <a:p>
            <a:pPr lvl="1"/>
            <a:r>
              <a:rPr lang="de-DE" altLang="de-DE" b="1" dirty="0" smtClean="0"/>
              <a:t>RAK-WB =&gt; RDA</a:t>
            </a:r>
          </a:p>
          <a:p>
            <a:pPr lvl="1"/>
            <a:r>
              <a:rPr lang="de-DE" altLang="de-DE" b="1" dirty="0" smtClean="0"/>
              <a:t>PND, GKD =&gt; GND</a:t>
            </a:r>
          </a:p>
          <a:p>
            <a:pPr lvl="1"/>
            <a:endParaRPr lang="de-DE" altLang="de-DE" b="1" dirty="0"/>
          </a:p>
          <a:p>
            <a:pPr marL="1588" lvl="1" indent="0">
              <a:buNone/>
            </a:pPr>
            <a:r>
              <a:rPr lang="de-DE" altLang="de-DE" b="1" dirty="0" smtClean="0"/>
              <a:t>Neue Standards</a:t>
            </a:r>
          </a:p>
          <a:p>
            <a:pPr lvl="1"/>
            <a:endParaRPr lang="de-DE" altLang="de-DE" b="1" dirty="0"/>
          </a:p>
          <a:p>
            <a:pPr lvl="1"/>
            <a:r>
              <a:rPr lang="de-DE" altLang="de-DE" b="1" dirty="0" smtClean="0"/>
              <a:t>RDA (</a:t>
            </a:r>
            <a:r>
              <a:rPr lang="de-DE" altLang="de-DE" b="1" dirty="0" err="1" smtClean="0"/>
              <a:t>Resource</a:t>
            </a:r>
            <a:r>
              <a:rPr lang="de-DE" altLang="de-DE" b="1" dirty="0" smtClean="0"/>
              <a:t> Description </a:t>
            </a:r>
            <a:r>
              <a:rPr lang="de-DE" altLang="de-DE" b="1" dirty="0" err="1" smtClean="0"/>
              <a:t>and</a:t>
            </a:r>
            <a:r>
              <a:rPr lang="de-DE" altLang="de-DE" b="1" dirty="0" smtClean="0"/>
              <a:t> Access)</a:t>
            </a:r>
          </a:p>
          <a:p>
            <a:pPr lvl="1"/>
            <a:r>
              <a:rPr lang="de-DE" altLang="de-DE" b="1" dirty="0" smtClean="0"/>
              <a:t>LRM (Library Reference Model)</a:t>
            </a:r>
          </a:p>
          <a:p>
            <a:pPr lvl="1"/>
            <a:r>
              <a:rPr lang="de-DE" altLang="de-DE" b="1" dirty="0" smtClean="0"/>
              <a:t>ISAD (G) (General International Standard </a:t>
            </a:r>
            <a:r>
              <a:rPr lang="de-DE" altLang="de-DE" b="1" dirty="0" err="1" smtClean="0"/>
              <a:t>Archival</a:t>
            </a:r>
            <a:r>
              <a:rPr lang="de-DE" altLang="de-DE" b="1" dirty="0" smtClean="0"/>
              <a:t> Description, Second Edition)</a:t>
            </a:r>
          </a:p>
          <a:p>
            <a:pPr lvl="1"/>
            <a:r>
              <a:rPr lang="de-DE" altLang="de-DE" b="1" dirty="0" smtClean="0"/>
              <a:t>DACS (</a:t>
            </a:r>
            <a:r>
              <a:rPr lang="de-DE" altLang="de-DE" b="1" dirty="0" err="1" smtClean="0"/>
              <a:t>Describing</a:t>
            </a:r>
            <a:r>
              <a:rPr lang="de-DE" altLang="de-DE" b="1" dirty="0" smtClean="0"/>
              <a:t> Archives: A Content Standard, Second Edition)</a:t>
            </a:r>
          </a:p>
          <a:p>
            <a:pPr lvl="1"/>
            <a:r>
              <a:rPr lang="de-DE" altLang="de-DE" b="1" dirty="0" smtClean="0"/>
              <a:t>EAD (</a:t>
            </a:r>
            <a:r>
              <a:rPr lang="de-DE" altLang="de-DE" b="1" dirty="0" err="1" smtClean="0"/>
              <a:t>Encoded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Archival</a:t>
            </a:r>
            <a:r>
              <a:rPr lang="de-DE" altLang="de-DE" b="1" dirty="0" smtClean="0"/>
              <a:t> Description)</a:t>
            </a:r>
          </a:p>
          <a:p>
            <a:pPr lvl="1"/>
            <a:r>
              <a:rPr lang="de-DE" altLang="de-DE" b="1" dirty="0" err="1" smtClean="0"/>
              <a:t>RiC</a:t>
            </a:r>
            <a:r>
              <a:rPr lang="de-DE" altLang="de-DE" b="1" dirty="0" smtClean="0"/>
              <a:t> (Records in </a:t>
            </a:r>
            <a:r>
              <a:rPr lang="de-DE" altLang="de-DE" b="1" dirty="0" err="1" smtClean="0"/>
              <a:t>Contexts</a:t>
            </a:r>
            <a:r>
              <a:rPr lang="de-DE" altLang="de-DE" b="1" dirty="0" smtClean="0"/>
              <a:t>) </a:t>
            </a:r>
          </a:p>
          <a:p>
            <a:pPr lvl="1"/>
            <a:endParaRPr lang="de-DE" altLang="de-DE" b="1" dirty="0" smtClean="0"/>
          </a:p>
          <a:p>
            <a:pPr lvl="1"/>
            <a:endParaRPr lang="de-DE" altLang="de-DE" b="1" dirty="0" smtClean="0"/>
          </a:p>
          <a:p>
            <a:pPr lvl="1"/>
            <a:endParaRPr lang="de-DE" alt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4908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für Regel D-14 Inhalt (Thema)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088" y="2717800"/>
            <a:ext cx="5457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7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 3.2 Beziehungskennzeichnung Werke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165" y="1273175"/>
            <a:ext cx="4341670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5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 D-15 Schlagwort (Thema)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772" y="1273175"/>
            <a:ext cx="3704456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59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Regel D-15 Schlagwort (Thema)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208" y="1273175"/>
            <a:ext cx="3517584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RNAB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855" y="1273175"/>
            <a:ext cx="3492290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6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Die RNAB: Gliederung</a:t>
            </a:r>
            <a:endParaRPr lang="de-DE" altLang="de-DE" b="0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altLang="de-DE" b="1" dirty="0" smtClean="0"/>
              <a:t>Richtlinie</a:t>
            </a:r>
          </a:p>
          <a:p>
            <a:pPr lvl="2"/>
            <a:r>
              <a:rPr lang="de-DE" altLang="de-DE" b="1" dirty="0" smtClean="0"/>
              <a:t>Beschreibung des Umgangs mit den verschiedenen Arten von Beständen</a:t>
            </a:r>
          </a:p>
          <a:p>
            <a:pPr lvl="2"/>
            <a:r>
              <a:rPr lang="de-DE" altLang="de-DE" b="1" dirty="0" smtClean="0"/>
              <a:t>Anleitung zur Bestimmung, Ordnung und Verzeichnung der in Beständen </a:t>
            </a:r>
            <a:r>
              <a:rPr lang="de-DE" altLang="de-DE" b="1" dirty="0"/>
              <a:t>überlieferten </a:t>
            </a:r>
            <a:r>
              <a:rPr lang="de-DE" altLang="de-DE" b="1" dirty="0" smtClean="0"/>
              <a:t>Ressourcen</a:t>
            </a:r>
            <a:endParaRPr lang="de-DE" altLang="de-DE" b="1" dirty="0"/>
          </a:p>
          <a:p>
            <a:pPr lvl="1"/>
            <a:r>
              <a:rPr lang="de-DE" altLang="de-DE" b="1" dirty="0" smtClean="0"/>
              <a:t>Regeln und Beispiele</a:t>
            </a:r>
          </a:p>
          <a:p>
            <a:pPr lvl="2"/>
            <a:r>
              <a:rPr lang="de-DE" altLang="de-DE" b="1" dirty="0" smtClean="0"/>
              <a:t>Vorgabe der unabdingbaren Standards inkl. Normdatenanwendung bei der Verzeichnung von Ressourcen (Kern- bzw. Zusatzelemente)</a:t>
            </a:r>
          </a:p>
          <a:p>
            <a:pPr lvl="1"/>
            <a:r>
              <a:rPr lang="de-DE" altLang="de-DE" b="1" dirty="0" smtClean="0"/>
              <a:t>Anhang</a:t>
            </a:r>
          </a:p>
          <a:p>
            <a:pPr lvl="2"/>
            <a:r>
              <a:rPr lang="de-DE" altLang="de-DE" b="1" dirty="0" smtClean="0"/>
              <a:t>Listen für Beziehungskennzeichnungen für Akteure bzw. Werke </a:t>
            </a:r>
          </a:p>
          <a:p>
            <a:pPr lvl="2"/>
            <a:r>
              <a:rPr lang="de-DE" altLang="de-DE" b="1" dirty="0" smtClean="0"/>
              <a:t>Liste Ressourcenarten</a:t>
            </a:r>
          </a:p>
          <a:p>
            <a:pPr lvl="2"/>
            <a:r>
              <a:rPr lang="de-DE" altLang="de-DE" b="1" dirty="0" smtClean="0"/>
              <a:t>Liste IMD-Typen</a:t>
            </a:r>
          </a:p>
          <a:p>
            <a:pPr lvl="2"/>
            <a:r>
              <a:rPr lang="de-DE" altLang="de-DE" b="1" dirty="0" smtClean="0"/>
              <a:t>Referenzen</a:t>
            </a:r>
          </a:p>
          <a:p>
            <a:pPr lvl="2"/>
            <a:r>
              <a:rPr lang="de-DE" altLang="de-DE" b="1" dirty="0" smtClean="0"/>
              <a:t>Glossar</a:t>
            </a:r>
            <a:endParaRPr lang="de-DE" altLang="de-DE" b="1" dirty="0"/>
          </a:p>
          <a:p>
            <a:pPr marL="1588" lvl="1" indent="0">
              <a:buNone/>
            </a:pPr>
            <a:endParaRPr lang="de-DE" altLang="de-DE" b="1" dirty="0"/>
          </a:p>
          <a:p>
            <a:pPr marL="180975" lvl="2" indent="0">
              <a:buNone/>
            </a:pPr>
            <a:r>
              <a:rPr lang="de-DE" altLang="de-DE" b="1" dirty="0" smtClean="0"/>
              <a:t>						</a:t>
            </a:r>
            <a:endParaRPr lang="de-DE" altLang="de-DE" dirty="0" smtClean="0"/>
          </a:p>
          <a:p>
            <a:pPr lvl="2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8204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Ziele der RNAB</a:t>
            </a:r>
            <a:endParaRPr lang="de-DE" altLang="de-DE" b="0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e-DE" altLang="de-DE" b="1" dirty="0" smtClean="0"/>
          </a:p>
          <a:p>
            <a:pPr lvl="1"/>
            <a:r>
              <a:rPr lang="de-DE" altLang="de-DE" b="1" dirty="0" smtClean="0"/>
              <a:t>Regeln zur Erzeugung von Datensätzen zu Beständen in ihrer Gesamtheit und in ihren Teilen sowie ihren Inhalten</a:t>
            </a:r>
          </a:p>
          <a:p>
            <a:pPr lvl="1"/>
            <a:r>
              <a:rPr lang="de-DE" altLang="de-DE" b="1" dirty="0" smtClean="0"/>
              <a:t>- Bestand: Komplex von Ressourcen gleicher Provenienz</a:t>
            </a:r>
          </a:p>
          <a:p>
            <a:pPr lvl="1">
              <a:buNone/>
            </a:pPr>
            <a:endParaRPr lang="de-DE" altLang="de-DE" b="1" dirty="0" smtClean="0"/>
          </a:p>
          <a:p>
            <a:pPr lvl="1"/>
            <a:r>
              <a:rPr lang="de-DE" altLang="de-DE" b="1" dirty="0" smtClean="0"/>
              <a:t>Standards für die Ordnung und Verzeichnung von den Beständen privater Herkunft</a:t>
            </a:r>
          </a:p>
          <a:p>
            <a:pPr lvl="2"/>
            <a:r>
              <a:rPr lang="de-DE" altLang="de-DE" b="1" dirty="0" smtClean="0"/>
              <a:t>Personen- und Familienarchive</a:t>
            </a:r>
          </a:p>
          <a:p>
            <a:pPr lvl="2"/>
            <a:r>
              <a:rPr lang="de-DE" altLang="de-DE" b="1" dirty="0" smtClean="0"/>
              <a:t>Körperschaftsarchive (privatrechtlich)</a:t>
            </a:r>
          </a:p>
          <a:p>
            <a:pPr lvl="2"/>
            <a:r>
              <a:rPr lang="de-DE" altLang="de-DE" b="1" dirty="0" smtClean="0"/>
              <a:t>Sammlungen</a:t>
            </a:r>
          </a:p>
          <a:p>
            <a:pPr lvl="2">
              <a:buNone/>
            </a:pPr>
            <a:endParaRPr lang="de-DE" altLang="de-DE" b="1" dirty="0" smtClean="0"/>
          </a:p>
          <a:p>
            <a:pPr lvl="1"/>
            <a:r>
              <a:rPr lang="de-DE" altLang="de-DE" b="1" dirty="0" smtClean="0"/>
              <a:t>Gegenstand der RNAB sind nicht Behördenarchive. Bei Bedarf können die RNAB jedoch auch auf solche Bestände angewendet werden.</a:t>
            </a:r>
          </a:p>
        </p:txBody>
      </p:sp>
    </p:spTree>
    <p:extLst>
      <p:ext uri="{BB962C8B-B14F-4D97-AF65-F5344CB8AC3E}">
        <p14:creationId xmlns:p14="http://schemas.microsoft.com/office/powerpoint/2010/main" val="6103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Ordnungsschemata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417340"/>
            <a:ext cx="5429250" cy="14954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751" y="3272855"/>
            <a:ext cx="55530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Ressource</a:t>
            </a:r>
            <a:endParaRPr lang="de-DE" altLang="de-DE" b="0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altLang="de-DE" b="1" dirty="0" smtClean="0"/>
              <a:t>Ressource</a:t>
            </a:r>
            <a:endParaRPr lang="de-DE" altLang="de-DE" b="1" dirty="0" smtClean="0"/>
          </a:p>
          <a:p>
            <a:pPr lvl="2"/>
            <a:r>
              <a:rPr lang="de-DE" altLang="de-DE" b="1" dirty="0" smtClean="0"/>
              <a:t>Entität (Informationsobjekt), die bestimmt, geordnet und verzeichnet wird</a:t>
            </a:r>
          </a:p>
          <a:p>
            <a:pPr lvl="2"/>
            <a:endParaRPr lang="de-DE" altLang="de-DE" b="1" dirty="0" smtClean="0"/>
          </a:p>
          <a:p>
            <a:pPr lvl="1"/>
            <a:r>
              <a:rPr lang="de-DE" altLang="de-DE" b="1" dirty="0" smtClean="0"/>
              <a:t>Verzeichnungseinheiten von Ressourcen (ISAD (G))</a:t>
            </a:r>
          </a:p>
          <a:p>
            <a:pPr lvl="2"/>
            <a:r>
              <a:rPr lang="de-DE" altLang="de-DE" b="1" dirty="0" smtClean="0"/>
              <a:t>Bestand selbst</a:t>
            </a:r>
          </a:p>
          <a:p>
            <a:pPr lvl="2"/>
            <a:r>
              <a:rPr lang="de-DE" altLang="de-DE" b="1" dirty="0" smtClean="0"/>
              <a:t>seine Teile</a:t>
            </a:r>
          </a:p>
          <a:p>
            <a:pPr lvl="2"/>
            <a:r>
              <a:rPr lang="de-DE" altLang="de-DE" b="1" dirty="0" smtClean="0"/>
              <a:t>Konvolut, Akte, Dossier</a:t>
            </a:r>
          </a:p>
          <a:p>
            <a:pPr lvl="2"/>
            <a:r>
              <a:rPr lang="de-DE" altLang="de-DE" b="1" dirty="0" smtClean="0"/>
              <a:t>Einzelressource (Einzeldokument)</a:t>
            </a:r>
          </a:p>
          <a:p>
            <a:pPr lvl="2"/>
            <a:endParaRPr lang="de-DE" altLang="de-DE" b="1" dirty="0" smtClean="0"/>
          </a:p>
          <a:p>
            <a:pPr lvl="1"/>
            <a:r>
              <a:rPr lang="de-DE" altLang="de-DE" b="1" dirty="0" smtClean="0"/>
              <a:t>Beziehungen zwischen Ressourcen innerhalb eines Bestandes</a:t>
            </a:r>
          </a:p>
          <a:p>
            <a:pPr lvl="2"/>
            <a:r>
              <a:rPr lang="de-DE" altLang="de-DE" b="1" dirty="0" smtClean="0"/>
              <a:t>Bestimmung </a:t>
            </a:r>
            <a:r>
              <a:rPr lang="de-DE" altLang="de-DE" b="1" dirty="0"/>
              <a:t>der mit den Ressourcen in Beziehung stehenden Entitäten </a:t>
            </a:r>
            <a:r>
              <a:rPr lang="de-DE" altLang="de-DE" b="1" dirty="0" smtClean="0"/>
              <a:t>(wie Akteure/Akteurinnen, </a:t>
            </a:r>
            <a:r>
              <a:rPr lang="de-DE" altLang="de-DE" b="1" dirty="0"/>
              <a:t>Orte, </a:t>
            </a:r>
            <a:r>
              <a:rPr lang="de-DE" altLang="de-DE" b="1" dirty="0" smtClean="0"/>
              <a:t>und Themen) </a:t>
            </a:r>
            <a:r>
              <a:rPr lang="de-DE" altLang="de-DE" b="1" dirty="0"/>
              <a:t>mit Normdaten der GND</a:t>
            </a:r>
          </a:p>
          <a:p>
            <a:pPr lvl="2"/>
            <a:r>
              <a:rPr lang="de-DE" altLang="de-DE" b="1" dirty="0" smtClean="0"/>
              <a:t>Beziehungen (Relationen) selbst </a:t>
            </a:r>
            <a:r>
              <a:rPr lang="de-DE" altLang="de-DE" b="1" dirty="0"/>
              <a:t>durch </a:t>
            </a:r>
            <a:r>
              <a:rPr lang="de-DE" altLang="de-DE" b="1" dirty="0" smtClean="0"/>
              <a:t>kontrolliertes Vokabular </a:t>
            </a:r>
            <a:r>
              <a:rPr lang="de-DE" altLang="de-DE" b="1" dirty="0"/>
              <a:t>sichtbar </a:t>
            </a:r>
            <a:r>
              <a:rPr lang="de-DE" altLang="de-DE" b="1" dirty="0" smtClean="0"/>
              <a:t>machen (Akteure zu Ressourcen bzw. Ressourcen zu Werken)</a:t>
            </a:r>
            <a:endParaRPr lang="de-DE" altLang="de-DE" b="1" dirty="0"/>
          </a:p>
          <a:p>
            <a:pPr lvl="1"/>
            <a:endParaRPr lang="de-DE" altLang="de-DE" b="1" dirty="0" smtClean="0"/>
          </a:p>
          <a:p>
            <a:pPr marL="180975" lvl="2" indent="0">
              <a:buNone/>
            </a:pPr>
            <a:endParaRPr lang="de-DE" altLang="de-DE" dirty="0" smtClean="0"/>
          </a:p>
          <a:p>
            <a:pPr marL="180975" lvl="2" indent="0">
              <a:buNone/>
            </a:pPr>
            <a:endParaRPr lang="de-DE" altLang="de-DE" dirty="0" smtClean="0"/>
          </a:p>
          <a:p>
            <a:pPr lvl="2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1068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Normdaten</a:t>
            </a:r>
            <a:endParaRPr lang="de-DE" altLang="de-DE" b="0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u="sng" dirty="0" smtClean="0"/>
              <a:t>Element</a:t>
            </a:r>
            <a:r>
              <a:rPr lang="de-DE" altLang="de-DE" b="1" dirty="0" smtClean="0"/>
              <a:t>				</a:t>
            </a:r>
            <a:r>
              <a:rPr lang="de-DE" altLang="de-DE" b="1" u="sng" dirty="0" smtClean="0"/>
              <a:t>Normdatei</a:t>
            </a:r>
          </a:p>
          <a:p>
            <a:endParaRPr lang="de-DE" altLang="de-DE" b="1" dirty="0" smtClean="0"/>
          </a:p>
          <a:p>
            <a:r>
              <a:rPr lang="de-DE" altLang="de-DE" b="1" dirty="0" smtClean="0"/>
              <a:t>D-1 Institutionennachweis		ISO 15511:2009 (ISIL) (bei Bedarf GND)</a:t>
            </a:r>
          </a:p>
          <a:p>
            <a:r>
              <a:rPr lang="de-DE" altLang="de-DE" b="1" dirty="0" smtClean="0"/>
              <a:t>D-4 Titel				GND (bei Werknormdatensätzen)</a:t>
            </a:r>
          </a:p>
          <a:p>
            <a:r>
              <a:rPr lang="de-DE" altLang="de-DE" b="1" dirty="0" smtClean="0"/>
              <a:t>D-5 Akteurin/Akteur			GND</a:t>
            </a:r>
          </a:p>
          <a:p>
            <a:r>
              <a:rPr lang="de-DE" altLang="de-DE" b="1" dirty="0" smtClean="0"/>
              <a:t>D-6 Zeitangabe			ISO 8601 (für den Datenaustausch)</a:t>
            </a:r>
          </a:p>
          <a:p>
            <a:r>
              <a:rPr lang="de-DE" altLang="de-DE" b="1" dirty="0" smtClean="0"/>
              <a:t>D-7 Ort				GND, ISO 3166</a:t>
            </a:r>
          </a:p>
          <a:p>
            <a:r>
              <a:rPr lang="de-DE" altLang="de-DE" b="1" dirty="0" smtClean="0"/>
              <a:t>D-11 Herstellungstechnik		GND</a:t>
            </a:r>
          </a:p>
          <a:p>
            <a:r>
              <a:rPr lang="de-DE" altLang="de-DE" b="1" dirty="0" smtClean="0"/>
              <a:t>D-12 Sprache			ISO 693-2 (bei Bedarf GND)</a:t>
            </a:r>
          </a:p>
          <a:p>
            <a:r>
              <a:rPr lang="de-DE" altLang="de-DE" b="1" dirty="0" smtClean="0"/>
              <a:t>D-13 Schrift			ISO 15924 (bei Bedarf GND)</a:t>
            </a:r>
          </a:p>
          <a:p>
            <a:r>
              <a:rPr lang="de-DE" altLang="de-DE" b="1" dirty="0" smtClean="0"/>
              <a:t>D-14 Inhalt (Thema)			GND (bei Werknormdatensätzen)</a:t>
            </a:r>
          </a:p>
          <a:p>
            <a:r>
              <a:rPr lang="de-DE" altLang="de-DE" b="1" dirty="0" smtClean="0"/>
              <a:t>D-15 Schlagwort/Thema (inkl. Werke)	GND			</a:t>
            </a:r>
          </a:p>
          <a:p>
            <a:endParaRPr lang="de-DE" altLang="de-DE" b="1" dirty="0" smtClean="0"/>
          </a:p>
          <a:p>
            <a:pPr lvl="1"/>
            <a:endParaRPr lang="de-DE" altLang="de-DE" b="1" dirty="0" smtClean="0"/>
          </a:p>
          <a:p>
            <a:pPr lvl="1"/>
            <a:endParaRPr lang="de-DE" altLang="de-DE" b="1" dirty="0" smtClean="0"/>
          </a:p>
          <a:p>
            <a:pPr marL="180975" lvl="2" indent="0">
              <a:buNone/>
            </a:pPr>
            <a:endParaRPr lang="de-DE" altLang="de-DE" dirty="0" smtClean="0"/>
          </a:p>
          <a:p>
            <a:pPr marL="180975" lvl="2" indent="0">
              <a:buNone/>
            </a:pPr>
            <a:endParaRPr lang="de-DE" altLang="de-DE" dirty="0" smtClean="0"/>
          </a:p>
          <a:p>
            <a:pPr lvl="2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1068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 SBB 16-10">
  <a:themeElements>
    <a:clrScheme name="SBB PPT">
      <a:dk1>
        <a:srgbClr val="000000"/>
      </a:dk1>
      <a:lt1>
        <a:srgbClr val="FFFFFF"/>
      </a:lt1>
      <a:dk2>
        <a:srgbClr val="464646"/>
      </a:dk2>
      <a:lt2>
        <a:srgbClr val="003B79"/>
      </a:lt2>
      <a:accent1>
        <a:srgbClr val="787878"/>
      </a:accent1>
      <a:accent2>
        <a:srgbClr val="969696"/>
      </a:accent2>
      <a:accent3>
        <a:srgbClr val="FFFFFF"/>
      </a:accent3>
      <a:accent4>
        <a:srgbClr val="000000"/>
      </a:accent4>
      <a:accent5>
        <a:srgbClr val="BEBEBE"/>
      </a:accent5>
      <a:accent6>
        <a:srgbClr val="878787"/>
      </a:accent6>
      <a:hlink>
        <a:srgbClr val="003B79"/>
      </a:hlink>
      <a:folHlink>
        <a:srgbClr val="1587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BB_PowerPoint_Vorlage 1">
        <a:dk1>
          <a:srgbClr val="000000"/>
        </a:dk1>
        <a:lt1>
          <a:srgbClr val="FFFFFF"/>
        </a:lt1>
        <a:dk2>
          <a:srgbClr val="464646"/>
        </a:dk2>
        <a:lt2>
          <a:srgbClr val="003B79"/>
        </a:lt2>
        <a:accent1>
          <a:srgbClr val="78787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EBEBE"/>
        </a:accent5>
        <a:accent6>
          <a:srgbClr val="878787"/>
        </a:accent6>
        <a:hlink>
          <a:srgbClr val="BEBEB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464646"/>
      </a:dk2>
      <a:lt2>
        <a:srgbClr val="003B79"/>
      </a:lt2>
      <a:accent1>
        <a:srgbClr val="787878"/>
      </a:accent1>
      <a:accent2>
        <a:srgbClr val="969696"/>
      </a:accent2>
      <a:accent3>
        <a:srgbClr val="FFFFFF"/>
      </a:accent3>
      <a:accent4>
        <a:srgbClr val="000000"/>
      </a:accent4>
      <a:accent5>
        <a:srgbClr val="BEBEBE"/>
      </a:accent5>
      <a:accent6>
        <a:srgbClr val="878787"/>
      </a:accent6>
      <a:hlink>
        <a:srgbClr val="BEBEBE"/>
      </a:hlink>
      <a:folHlink>
        <a:srgbClr val="DDDDD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464646"/>
      </a:dk2>
      <a:lt2>
        <a:srgbClr val="003B79"/>
      </a:lt2>
      <a:accent1>
        <a:srgbClr val="787878"/>
      </a:accent1>
      <a:accent2>
        <a:srgbClr val="969696"/>
      </a:accent2>
      <a:accent3>
        <a:srgbClr val="FFFFFF"/>
      </a:accent3>
      <a:accent4>
        <a:srgbClr val="000000"/>
      </a:accent4>
      <a:accent5>
        <a:srgbClr val="BEBEBE"/>
      </a:accent5>
      <a:accent6>
        <a:srgbClr val="878787"/>
      </a:accent6>
      <a:hlink>
        <a:srgbClr val="BEBEBE"/>
      </a:hlink>
      <a:folHlink>
        <a:srgbClr val="DDDDD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 SBB 16-10</Template>
  <TotalTime>0</TotalTime>
  <Words>494</Words>
  <Application>Microsoft Office PowerPoint</Application>
  <PresentationFormat>Bildschirmpräsentation (16:10)</PresentationFormat>
  <Paragraphs>164</Paragraphs>
  <Slides>33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PPT-Vorlage SBB 16-10</vt:lpstr>
      <vt:lpstr>Die RNAB, das neue Regelwerk zur Erschließung von Nachlässen und Autographen</vt:lpstr>
      <vt:lpstr>Von der RNA zur RNAB I</vt:lpstr>
      <vt:lpstr>Von der RNA zur RNAB II</vt:lpstr>
      <vt:lpstr>Die RNAB</vt:lpstr>
      <vt:lpstr>Die RNAB: Gliederung</vt:lpstr>
      <vt:lpstr>Ziele der RNAB</vt:lpstr>
      <vt:lpstr>Ordnungsschemata</vt:lpstr>
      <vt:lpstr>Ressource</vt:lpstr>
      <vt:lpstr>Normdaten</vt:lpstr>
      <vt:lpstr>Kontrolliertes Vokabular</vt:lpstr>
      <vt:lpstr>Neue Terminologie in der RNAB</vt:lpstr>
      <vt:lpstr>Die Verzeichnungselemente in der RNAB</vt:lpstr>
      <vt:lpstr>Das Regelwerk der RNAB I</vt:lpstr>
      <vt:lpstr>Das Regelwerk der RNAB II</vt:lpstr>
      <vt:lpstr>Regel D-4  Titel</vt:lpstr>
      <vt:lpstr>Regel D-4  Titel und Beispiele</vt:lpstr>
      <vt:lpstr>Regel D-5  Akteurin/Akteur</vt:lpstr>
      <vt:lpstr>Beispiele für Regel D-5 Akteurin/Akteur</vt:lpstr>
      <vt:lpstr>Liste 3.1 Beziehungskennzeichnung Akteurinnen/Akteure</vt:lpstr>
      <vt:lpstr>Regel D-9  Form</vt:lpstr>
      <vt:lpstr>Beispiele für Regel D-9  Form I</vt:lpstr>
      <vt:lpstr>Beispiele für Regel D-9  Form II</vt:lpstr>
      <vt:lpstr>Liste 3.3 Ressourcenarten</vt:lpstr>
      <vt:lpstr>Regel D-10  Inhalts-, Medien-, Datenträgertyp (IMD-Typen)</vt:lpstr>
      <vt:lpstr>Beispiele zu Regel D-10</vt:lpstr>
      <vt:lpstr>Liste 3.4 IMD-Typen (I)</vt:lpstr>
      <vt:lpstr>Liste 3.4. IMD-Typen (II)</vt:lpstr>
      <vt:lpstr>Liste 3.4 IMD-Typen (III)</vt:lpstr>
      <vt:lpstr>Regel D-14 Inhalt (Thema)</vt:lpstr>
      <vt:lpstr>Beispiel für Regel D-14 Inhalt (Thema)</vt:lpstr>
      <vt:lpstr>Liste 3.2 Beziehungskennzeichnung Werke</vt:lpstr>
      <vt:lpstr>Regel D-15 Schlagwort (Thema)</vt:lpstr>
      <vt:lpstr>Beispiele für Regel D-15 Schlagwort (Thema)</vt:lpstr>
    </vt:vector>
  </TitlesOfParts>
  <Company>Stiftung Preussischer Kulturbesitz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 zur Bearbeitung der Fußzeile</dc:title>
  <dc:creator>Breslau, Ralf</dc:creator>
  <cp:lastModifiedBy>Breslau, Ralf</cp:lastModifiedBy>
  <cp:revision>103</cp:revision>
  <cp:lastPrinted>2018-06-01T11:31:58Z</cp:lastPrinted>
  <dcterms:created xsi:type="dcterms:W3CDTF">2018-05-28T12:43:13Z</dcterms:created>
  <dcterms:modified xsi:type="dcterms:W3CDTF">2019-11-04T07:58:30Z</dcterms:modified>
</cp:coreProperties>
</file>