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95" r:id="rId3"/>
    <p:sldId id="296" r:id="rId4"/>
    <p:sldId id="306" r:id="rId5"/>
    <p:sldId id="307" r:id="rId6"/>
    <p:sldId id="305" r:id="rId7"/>
    <p:sldId id="297" r:id="rId8"/>
    <p:sldId id="298" r:id="rId9"/>
    <p:sldId id="299" r:id="rId10"/>
    <p:sldId id="300" r:id="rId11"/>
    <p:sldId id="301" r:id="rId12"/>
    <p:sldId id="302" r:id="rId13"/>
    <p:sldId id="303" r:id="rId14"/>
  </p:sldIdLst>
  <p:sldSz cx="9144000" cy="6858000" type="screen4x3"/>
  <p:notesSz cx="6743700" cy="98758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5" autoAdjust="0"/>
    <p:restoredTop sz="93706" autoAdjust="0"/>
  </p:normalViewPr>
  <p:slideViewPr>
    <p:cSldViewPr>
      <p:cViewPr varScale="1">
        <p:scale>
          <a:sx n="65" d="100"/>
          <a:sy n="65" d="100"/>
        </p:scale>
        <p:origin x="-148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2270" cy="493792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19869" y="0"/>
            <a:ext cx="2922270" cy="493792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4F2692E-F890-4E8D-A654-8AA918B8D60A}" type="datetimeFigureOut">
              <a:rPr lang="de-DE" smtClean="0"/>
              <a:t>28.10.2019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41363"/>
            <a:ext cx="4937125" cy="37036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4370" y="4691023"/>
            <a:ext cx="5394960" cy="4444127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380332"/>
            <a:ext cx="2922270" cy="493792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19869" y="9380332"/>
            <a:ext cx="2922270" cy="493792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549A03B-C19F-4964-B1BF-4CFC5E74C18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1507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AC95-47E0-4ED9-8B8E-D5CD238B3B30}" type="datetimeFigureOut">
              <a:rPr lang="de-DE" smtClean="0"/>
              <a:t>28.10.2019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6BF1-DEC4-457F-9B5C-EC587E57B5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3315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AC95-47E0-4ED9-8B8E-D5CD238B3B30}" type="datetimeFigureOut">
              <a:rPr lang="de-DE" smtClean="0"/>
              <a:t>28.10.2019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6BF1-DEC4-457F-9B5C-EC587E57B5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8999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AC95-47E0-4ED9-8B8E-D5CD238B3B30}" type="datetimeFigureOut">
              <a:rPr lang="de-DE" smtClean="0"/>
              <a:t>28.10.2019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6BF1-DEC4-457F-9B5C-EC587E57B5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6225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AC95-47E0-4ED9-8B8E-D5CD238B3B30}" type="datetimeFigureOut">
              <a:rPr lang="de-DE" smtClean="0"/>
              <a:t>28.10.2019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6BF1-DEC4-457F-9B5C-EC587E57B5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9299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AC95-47E0-4ED9-8B8E-D5CD238B3B30}" type="datetimeFigureOut">
              <a:rPr lang="de-DE" smtClean="0"/>
              <a:t>28.10.2019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6BF1-DEC4-457F-9B5C-EC587E57B5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7170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AC95-47E0-4ED9-8B8E-D5CD238B3B30}" type="datetimeFigureOut">
              <a:rPr lang="de-DE" smtClean="0"/>
              <a:t>28.10.2019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6BF1-DEC4-457F-9B5C-EC587E57B5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4627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AC95-47E0-4ED9-8B8E-D5CD238B3B30}" type="datetimeFigureOut">
              <a:rPr lang="de-DE" smtClean="0"/>
              <a:t>28.10.2019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6BF1-DEC4-457F-9B5C-EC587E57B5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0046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AC95-47E0-4ED9-8B8E-D5CD238B3B30}" type="datetimeFigureOut">
              <a:rPr lang="de-DE" smtClean="0"/>
              <a:t>28.10.2019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6BF1-DEC4-457F-9B5C-EC587E57B5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7137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AC95-47E0-4ED9-8B8E-D5CD238B3B30}" type="datetimeFigureOut">
              <a:rPr lang="de-DE" smtClean="0"/>
              <a:t>28.10.2019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6BF1-DEC4-457F-9B5C-EC587E57B5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5047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AC95-47E0-4ED9-8B8E-D5CD238B3B30}" type="datetimeFigureOut">
              <a:rPr lang="de-DE" smtClean="0"/>
              <a:t>28.10.2019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6BF1-DEC4-457F-9B5C-EC587E57B5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7659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AC95-47E0-4ED9-8B8E-D5CD238B3B30}" type="datetimeFigureOut">
              <a:rPr lang="de-DE" smtClean="0"/>
              <a:t>28.10.2019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6BF1-DEC4-457F-9B5C-EC587E57B5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4596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0AC95-47E0-4ED9-8B8E-D5CD238B3B30}" type="datetimeFigureOut">
              <a:rPr lang="de-DE" smtClean="0"/>
              <a:t>28.10.2019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746BF1-DEC4-457F-9B5C-EC587E57B5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453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aterzettel-weimar.de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" t="85612" r="52307" b="3804"/>
          <a:stretch/>
        </p:blipFill>
        <p:spPr bwMode="auto">
          <a:xfrm>
            <a:off x="-2578" y="6024894"/>
            <a:ext cx="9146578" cy="83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6171761" y="3912335"/>
            <a:ext cx="29722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endParaRPr lang="de-DE" sz="24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5802639" y="1598379"/>
            <a:ext cx="3341361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1600" dirty="0" smtClean="0">
                <a:cs typeface="Arial" panose="020B0604020202020204" pitchFamily="34" charset="0"/>
              </a:rPr>
              <a:t>Dr</a:t>
            </a:r>
            <a:r>
              <a:rPr lang="de-DE" sz="1600" dirty="0">
                <a:cs typeface="Arial" panose="020B0604020202020204" pitchFamily="34" charset="0"/>
              </a:rPr>
              <a:t>. Thomas </a:t>
            </a:r>
            <a:r>
              <a:rPr lang="de-DE" sz="1600" dirty="0" err="1" smtClean="0">
                <a:cs typeface="Arial" panose="020B0604020202020204" pitchFamily="34" charset="0"/>
              </a:rPr>
              <a:t>Radecke</a:t>
            </a:r>
            <a:r>
              <a:rPr lang="de-DE" sz="1600" dirty="0" smtClean="0">
                <a:cs typeface="Arial" panose="020B0604020202020204" pitchFamily="34" charset="0"/>
              </a:rPr>
              <a:t>, </a:t>
            </a:r>
            <a:r>
              <a:rPr lang="de-DE" sz="1600" dirty="0">
                <a:cs typeface="Arial" panose="020B0604020202020204" pitchFamily="34" charset="0"/>
              </a:rPr>
              <a:t>M. A.</a:t>
            </a:r>
          </a:p>
          <a:p>
            <a:pPr algn="r"/>
            <a:r>
              <a:rPr lang="de-DE" sz="1600" dirty="0" smtClean="0">
                <a:cs typeface="Arial" panose="020B0604020202020204" pitchFamily="34" charset="0"/>
              </a:rPr>
              <a:t>Institut </a:t>
            </a:r>
            <a:r>
              <a:rPr lang="de-DE" sz="1600" dirty="0">
                <a:cs typeface="Arial" panose="020B0604020202020204" pitchFamily="34" charset="0"/>
              </a:rPr>
              <a:t>für </a:t>
            </a:r>
            <a:r>
              <a:rPr lang="de-DE" sz="1600" dirty="0" smtClean="0">
                <a:cs typeface="Arial" panose="020B0604020202020204" pitchFamily="34" charset="0"/>
              </a:rPr>
              <a:t>Musikwissenschaft</a:t>
            </a:r>
          </a:p>
          <a:p>
            <a:pPr algn="r"/>
            <a:r>
              <a:rPr lang="de-DE" sz="1600" dirty="0" smtClean="0">
                <a:cs typeface="Arial" panose="020B0604020202020204" pitchFamily="34" charset="0"/>
              </a:rPr>
              <a:t>Weimar-Jena</a:t>
            </a:r>
            <a:endParaRPr lang="de-DE" sz="1600" dirty="0">
              <a:cs typeface="Arial" panose="020B0604020202020204" pitchFamily="34" charset="0"/>
            </a:endParaRPr>
          </a:p>
          <a:p>
            <a:pPr algn="r"/>
            <a:r>
              <a:rPr lang="de-DE" sz="1600" dirty="0" smtClean="0">
                <a:cs typeface="Arial" panose="020B0604020202020204" pitchFamily="34" charset="0"/>
              </a:rPr>
              <a:t>Friedrich-Schiller-Universität Jena</a:t>
            </a:r>
          </a:p>
          <a:p>
            <a:pPr algn="r"/>
            <a:endParaRPr lang="de-DE" sz="1600" dirty="0">
              <a:cs typeface="Arial" panose="020B0604020202020204" pitchFamily="34" charset="0"/>
            </a:endParaRPr>
          </a:p>
          <a:p>
            <a:pPr algn="r"/>
            <a:r>
              <a:rPr lang="de-DE" sz="1600" dirty="0" smtClean="0">
                <a:cs typeface="Arial" panose="020B0604020202020204" pitchFamily="34" charset="0"/>
              </a:rPr>
              <a:t>thomas.radecke@uni-jena.de</a:t>
            </a:r>
          </a:p>
          <a:p>
            <a:pPr algn="r"/>
            <a:endParaRPr lang="de-DE" sz="1600" dirty="0" smtClean="0">
              <a:cs typeface="Arial" panose="020B0604020202020204" pitchFamily="34" charset="0"/>
            </a:endParaRPr>
          </a:p>
          <a:p>
            <a:pPr algn="r"/>
            <a:endParaRPr lang="de-DE" sz="1600" dirty="0" smtClean="0">
              <a:cs typeface="Arial" panose="020B0604020202020204" pitchFamily="34" charset="0"/>
            </a:endParaRPr>
          </a:p>
          <a:p>
            <a:pPr algn="ctr"/>
            <a:r>
              <a:rPr lang="de-DE" sz="2400" b="1" dirty="0"/>
              <a:t>Zettel, </a:t>
            </a:r>
            <a:r>
              <a:rPr lang="de-DE" sz="2400" b="1" dirty="0" smtClean="0"/>
              <a:t>die die Welt bedeuten!</a:t>
            </a:r>
          </a:p>
          <a:p>
            <a:pPr algn="ctr"/>
            <a:r>
              <a:rPr lang="de-DE" sz="1600" b="1" dirty="0" smtClean="0"/>
              <a:t>Die </a:t>
            </a:r>
            <a:r>
              <a:rPr lang="de-DE" sz="1600" b="1" dirty="0"/>
              <a:t>Weimarer </a:t>
            </a:r>
            <a:r>
              <a:rPr lang="de-DE" sz="1600" b="1" dirty="0" smtClean="0"/>
              <a:t>Theaterzettel aller Aufführungen vom </a:t>
            </a:r>
            <a:r>
              <a:rPr lang="de-DE" sz="1600" b="1" dirty="0"/>
              <a:t>Hoftheater bis zum Deutschen Nationaltheater (</a:t>
            </a:r>
            <a:r>
              <a:rPr lang="de-DE" sz="1600" b="1" dirty="0" smtClean="0"/>
              <a:t>1754–1990) als </a:t>
            </a:r>
            <a:r>
              <a:rPr lang="de-DE" sz="1600" b="1" dirty="0"/>
              <a:t>Online-Datenbank unter </a:t>
            </a:r>
            <a:r>
              <a:rPr lang="en-US" sz="1600" b="1" dirty="0">
                <a:solidFill>
                  <a:prstClr val="black"/>
                </a:solidFill>
                <a:cs typeface="Arial" panose="020B0604020202020204" pitchFamily="34" charset="0"/>
                <a:hlinkClick r:id="rId3"/>
              </a:rPr>
              <a:t>www.theaterzettel-weimar.de</a:t>
            </a:r>
            <a:endParaRPr lang="de-DE" sz="1600" dirty="0">
              <a:cs typeface="Arial" panose="020B0604020202020204" pitchFamily="34" charset="0"/>
            </a:endParaRPr>
          </a:p>
          <a:p>
            <a:pPr algn="r"/>
            <a:endParaRPr lang="de-DE" sz="1600" dirty="0" smtClean="0"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6" t="9058" r="472" b="59875"/>
          <a:stretch/>
        </p:blipFill>
        <p:spPr bwMode="auto">
          <a:xfrm>
            <a:off x="4663" y="0"/>
            <a:ext cx="9139337" cy="1609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-19035" y="1598379"/>
            <a:ext cx="329465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 smtClean="0"/>
              <a:t>Arbeitsgemeinschaft </a:t>
            </a:r>
            <a:r>
              <a:rPr lang="de-DE" sz="1600" dirty="0"/>
              <a:t>der </a:t>
            </a:r>
            <a:r>
              <a:rPr lang="de-DE" sz="1600" dirty="0" smtClean="0"/>
              <a:t>Kunst-</a:t>
            </a:r>
          </a:p>
          <a:p>
            <a:r>
              <a:rPr lang="de-DE" sz="1600" dirty="0" smtClean="0"/>
              <a:t>und Museumsbibliotheken /</a:t>
            </a:r>
          </a:p>
          <a:p>
            <a:r>
              <a:rPr lang="de-DE" sz="1600" dirty="0" smtClean="0"/>
              <a:t>Initiative Fortbildung für</a:t>
            </a:r>
          </a:p>
          <a:p>
            <a:r>
              <a:rPr lang="de-DE" sz="1600" dirty="0" smtClean="0"/>
              <a:t>wissenschaftliche Spezialbibliotheken</a:t>
            </a:r>
          </a:p>
          <a:p>
            <a:r>
              <a:rPr lang="de-DE" sz="1600" dirty="0" smtClean="0"/>
              <a:t>und verwandte Einrichtungen </a:t>
            </a:r>
            <a:r>
              <a:rPr lang="de-DE" sz="1600" dirty="0"/>
              <a:t>e</a:t>
            </a:r>
            <a:r>
              <a:rPr lang="de-DE" sz="1600" dirty="0" smtClean="0"/>
              <a:t>. V.</a:t>
            </a:r>
          </a:p>
          <a:p>
            <a:endParaRPr lang="de-DE" sz="1600" dirty="0" smtClean="0"/>
          </a:p>
          <a:p>
            <a:r>
              <a:rPr lang="de-DE" sz="1600" dirty="0" smtClean="0"/>
              <a:t>FH </a:t>
            </a:r>
            <a:r>
              <a:rPr lang="de-DE" sz="1600" dirty="0"/>
              <a:t>Erfurt, 14. November 2019</a:t>
            </a:r>
          </a:p>
          <a:p>
            <a:endParaRPr lang="de-DE" sz="1600" b="1" dirty="0" smtClean="0"/>
          </a:p>
          <a:p>
            <a:endParaRPr lang="de-DE" sz="1600" b="1" dirty="0"/>
          </a:p>
          <a:p>
            <a:endParaRPr lang="de-DE" sz="1600" b="1" dirty="0" smtClean="0"/>
          </a:p>
          <a:p>
            <a:pPr algn="ctr"/>
            <a:r>
              <a:rPr lang="de-DE" sz="2400" b="1" dirty="0" smtClean="0"/>
              <a:t>Sichtbarmachen</a:t>
            </a:r>
            <a:r>
              <a:rPr lang="de-DE" sz="2400" b="1" dirty="0"/>
              <a:t>!</a:t>
            </a:r>
          </a:p>
          <a:p>
            <a:pPr algn="ctr"/>
            <a:r>
              <a:rPr lang="de-DE" sz="1600" b="1" dirty="0"/>
              <a:t>Kulturelles Erbe in Kunst-</a:t>
            </a:r>
          </a:p>
          <a:p>
            <a:pPr algn="ctr"/>
            <a:r>
              <a:rPr lang="de-DE" sz="1600" b="1" dirty="0"/>
              <a:t>und Museumsbibliotheken.</a:t>
            </a:r>
          </a:p>
          <a:p>
            <a:pPr algn="ctr"/>
            <a:r>
              <a:rPr lang="de-DE" sz="1600" b="1" dirty="0"/>
              <a:t>Teil </a:t>
            </a:r>
            <a:r>
              <a:rPr lang="de-DE" sz="1600" b="1" dirty="0" smtClean="0"/>
              <a:t>2: </a:t>
            </a:r>
            <a:r>
              <a:rPr lang="de-DE" sz="1600" b="1" dirty="0"/>
              <a:t>Ephemer</a:t>
            </a:r>
            <a:r>
              <a:rPr lang="de-DE" sz="1600" b="1" dirty="0">
                <a:latin typeface="+mj-lt"/>
              </a:rPr>
              <a:t>a</a:t>
            </a:r>
          </a:p>
          <a:p>
            <a:endParaRPr lang="de-DE" sz="16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782" y="1612960"/>
            <a:ext cx="2463857" cy="4411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57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4544"/>
            <a:ext cx="9144000" cy="3848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hteck 1"/>
          <p:cNvSpPr/>
          <p:nvPr/>
        </p:nvSpPr>
        <p:spPr>
          <a:xfrm>
            <a:off x="890180" y="1292225"/>
            <a:ext cx="73465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latin typeface="+mj-lt"/>
                <a:cs typeface="Arial" panose="020B0604020202020204" pitchFamily="34" charset="0"/>
              </a:rPr>
              <a:t>Einfache</a:t>
            </a:r>
            <a:r>
              <a:rPr lang="en-US" sz="2400" b="1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+mj-lt"/>
                <a:cs typeface="Arial" panose="020B0604020202020204" pitchFamily="34" charset="0"/>
              </a:rPr>
              <a:t>versus </a:t>
            </a:r>
            <a:r>
              <a:rPr lang="en-US" sz="2400" b="1" dirty="0" err="1" smtClean="0">
                <a:latin typeface="+mj-lt"/>
                <a:cs typeface="Arial" panose="020B0604020202020204" pitchFamily="34" charset="0"/>
              </a:rPr>
              <a:t>erweitere</a:t>
            </a:r>
            <a:r>
              <a:rPr lang="en-US" sz="2400" b="1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anose="020B0604020202020204" pitchFamily="34" charset="0"/>
              </a:rPr>
              <a:t>Suche</a:t>
            </a:r>
            <a:r>
              <a:rPr lang="en-US" sz="2400" b="1" dirty="0" smtClean="0">
                <a:latin typeface="+mj-lt"/>
                <a:cs typeface="Arial" panose="020B0604020202020204" pitchFamily="34" charset="0"/>
              </a:rPr>
              <a:t> – die </a:t>
            </a:r>
            <a:r>
              <a:rPr lang="en-US" sz="2400" b="1" dirty="0" err="1" smtClean="0">
                <a:latin typeface="+mj-lt"/>
                <a:cs typeface="Arial" panose="020B0604020202020204" pitchFamily="34" charset="0"/>
              </a:rPr>
              <a:t>beiden</a:t>
            </a:r>
            <a:r>
              <a:rPr lang="en-US" sz="2400" b="1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anose="020B0604020202020204" pitchFamily="34" charset="0"/>
              </a:rPr>
              <a:t>Suchmodi</a:t>
            </a:r>
            <a:r>
              <a:rPr lang="en-US" sz="2400" b="1" dirty="0" smtClean="0">
                <a:latin typeface="+mj-lt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2400" b="1" dirty="0" smtClean="0">
                <a:latin typeface="+mj-lt"/>
                <a:cs typeface="Arial" panose="020B0604020202020204" pitchFamily="34" charset="0"/>
              </a:rPr>
              <a:t>Fuzzy </a:t>
            </a:r>
            <a:r>
              <a:rPr lang="en-US" sz="2400" b="1" dirty="0">
                <a:latin typeface="+mj-lt"/>
                <a:cs typeface="Arial" panose="020B0604020202020204" pitchFamily="34" charset="0"/>
              </a:rPr>
              <a:t>Search – </a:t>
            </a:r>
            <a:r>
              <a:rPr lang="en-US" sz="2400" b="1" dirty="0" err="1" smtClean="0">
                <a:latin typeface="+mj-lt"/>
                <a:cs typeface="Arial" panose="020B0604020202020204" pitchFamily="34" charset="0"/>
              </a:rPr>
              <a:t>eine</a:t>
            </a:r>
            <a:r>
              <a:rPr lang="en-US" sz="2400" b="1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anose="020B0604020202020204" pitchFamily="34" charset="0"/>
              </a:rPr>
              <a:t>einfache</a:t>
            </a:r>
            <a:r>
              <a:rPr lang="en-US" sz="2400" b="1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anose="020B0604020202020204" pitchFamily="34" charset="0"/>
              </a:rPr>
              <a:t>Volltextsuche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,</a:t>
            </a:r>
            <a:endParaRPr lang="de-DE" sz="24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46" y="6022975"/>
            <a:ext cx="91440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9163050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50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-1119" y="13926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+mj-lt"/>
                <a:cs typeface="Arial" panose="020B0604020202020204" pitchFamily="34" charset="0"/>
              </a:rPr>
              <a:t>Classic Search – </a:t>
            </a:r>
            <a:r>
              <a:rPr lang="en-US" sz="2400" b="1" dirty="0" err="1" smtClean="0">
                <a:latin typeface="+mj-lt"/>
                <a:cs typeface="Arial" panose="020B0604020202020204" pitchFamily="34" charset="0"/>
              </a:rPr>
              <a:t>erweiterte</a:t>
            </a:r>
            <a:r>
              <a:rPr lang="en-US" sz="2400" b="1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anose="020B0604020202020204" pitchFamily="34" charset="0"/>
              </a:rPr>
              <a:t>Suche</a:t>
            </a:r>
            <a:r>
              <a:rPr lang="en-US" sz="2400" b="1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anose="020B0604020202020204" pitchFamily="34" charset="0"/>
              </a:rPr>
              <a:t>nach</a:t>
            </a:r>
            <a:endParaRPr lang="en-US" sz="2400" dirty="0" smtClean="0"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latin typeface="+mj-lt"/>
                <a:cs typeface="Arial" panose="020B0604020202020204" pitchFamily="34" charset="0"/>
              </a:rPr>
              <a:t>   </a:t>
            </a:r>
            <a:r>
              <a:rPr lang="en-US" sz="2400" b="1" dirty="0" err="1" smtClean="0">
                <a:latin typeface="+mj-lt"/>
                <a:cs typeface="Arial" panose="020B0604020202020204" pitchFamily="34" charset="0"/>
              </a:rPr>
              <a:t>Personen</a:t>
            </a:r>
            <a:r>
              <a:rPr lang="en-US" sz="2400" b="1" dirty="0" smtClean="0">
                <a:latin typeface="+mj-lt"/>
                <a:cs typeface="Arial" panose="020B0604020202020204" pitchFamily="34" charset="0"/>
              </a:rPr>
              <a:t>,		          </a:t>
            </a:r>
            <a:r>
              <a:rPr lang="en-US" sz="2400" b="1" dirty="0" err="1" smtClean="0">
                <a:latin typeface="+mj-lt"/>
                <a:cs typeface="Arial" panose="020B0604020202020204" pitchFamily="34" charset="0"/>
              </a:rPr>
              <a:t>Werken</a:t>
            </a:r>
            <a:r>
              <a:rPr lang="en-US" sz="2400" b="1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und</a:t>
            </a:r>
            <a:r>
              <a:rPr lang="en-US" sz="2400" b="1" dirty="0">
                <a:latin typeface="+mj-lt"/>
                <a:cs typeface="Arial" panose="020B0604020202020204" pitchFamily="34" charset="0"/>
              </a:rPr>
              <a:t>	 </a:t>
            </a:r>
            <a:r>
              <a:rPr lang="en-US" sz="2400" b="1" dirty="0" smtClean="0">
                <a:latin typeface="+mj-lt"/>
                <a:cs typeface="Arial" panose="020B0604020202020204" pitchFamily="34" charset="0"/>
              </a:rPr>
              <a:t>         </a:t>
            </a:r>
            <a:r>
              <a:rPr lang="en-US" sz="2400" b="1" dirty="0" err="1" smtClean="0">
                <a:latin typeface="+mj-lt"/>
                <a:cs typeface="Arial" panose="020B0604020202020204" pitchFamily="34" charset="0"/>
              </a:rPr>
              <a:t>Aufführungen</a:t>
            </a:r>
            <a:endParaRPr lang="de-DE" sz="2400" b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2" t="35598" r="46928" b="27013"/>
          <a:stretch/>
        </p:blipFill>
        <p:spPr bwMode="auto">
          <a:xfrm>
            <a:off x="-1119" y="1124743"/>
            <a:ext cx="2972506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13" t="35516" r="47813" b="15369"/>
          <a:stretch/>
        </p:blipFill>
        <p:spPr bwMode="auto">
          <a:xfrm>
            <a:off x="3047026" y="1124743"/>
            <a:ext cx="3047710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089" y="1124743"/>
            <a:ext cx="2970791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990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484387" y="1292225"/>
            <a:ext cx="61561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latin typeface="+mj-lt"/>
                <a:cs typeface="Arial" panose="020B0604020202020204" pitchFamily="34" charset="0"/>
              </a:rPr>
              <a:t>Werkzeuge</a:t>
            </a:r>
            <a:r>
              <a:rPr lang="en-US" sz="2400" b="1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anose="020B0604020202020204" pitchFamily="34" charset="0"/>
              </a:rPr>
              <a:t>zur</a:t>
            </a:r>
            <a:r>
              <a:rPr lang="en-US" sz="2400" b="1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anose="020B0604020202020204" pitchFamily="34" charset="0"/>
              </a:rPr>
              <a:t>Datenverarbeitung</a:t>
            </a:r>
            <a:r>
              <a:rPr lang="en-US" sz="2400" b="1" dirty="0" smtClean="0">
                <a:latin typeface="+mj-lt"/>
              </a:rPr>
              <a:t>:</a:t>
            </a:r>
          </a:p>
          <a:p>
            <a:pPr algn="ctr"/>
            <a:r>
              <a:rPr lang="en-US" sz="2400" b="1" dirty="0" err="1" smtClean="0">
                <a:latin typeface="+mj-lt"/>
                <a:cs typeface="Arial" panose="020B0604020202020204" pitchFamily="34" charset="0"/>
              </a:rPr>
              <a:t>Erstellen</a:t>
            </a:r>
            <a:r>
              <a:rPr lang="en-US" sz="2400" b="1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anose="020B0604020202020204" pitchFamily="34" charset="0"/>
              </a:rPr>
              <a:t>eines</a:t>
            </a:r>
            <a:r>
              <a:rPr lang="en-US" sz="2400" b="1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+mj-lt"/>
                <a:cs typeface="Arial" panose="020B0604020202020204" pitchFamily="34" charset="0"/>
              </a:rPr>
              <a:t>PDF </a:t>
            </a:r>
            <a:r>
              <a:rPr lang="en-US" sz="2400" b="1" dirty="0" err="1" smtClean="0">
                <a:latin typeface="+mj-lt"/>
                <a:cs typeface="Arial" panose="020B0604020202020204" pitchFamily="34" charset="0"/>
              </a:rPr>
              <a:t>aus</a:t>
            </a:r>
            <a:r>
              <a:rPr lang="en-US" sz="2400" b="1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anose="020B0604020202020204" pitchFamily="34" charset="0"/>
              </a:rPr>
              <a:t>digitalisierten</a:t>
            </a:r>
            <a:r>
              <a:rPr lang="en-US" sz="2400" b="1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anose="020B0604020202020204" pitchFamily="34" charset="0"/>
              </a:rPr>
              <a:t>Quellen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,</a:t>
            </a:r>
            <a:endParaRPr lang="de-DE" sz="24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82846"/>
            <a:ext cx="9144000" cy="384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31278"/>
            <a:ext cx="91440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63050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816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2047436" y="205385"/>
            <a:ext cx="50554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+mj-lt"/>
                <a:cs typeface="Arial" panose="020B0604020202020204" pitchFamily="34" charset="0"/>
              </a:rPr>
              <a:t>Export der </a:t>
            </a:r>
            <a:r>
              <a:rPr lang="en-US" sz="2400" b="1" dirty="0" err="1" smtClean="0">
                <a:latin typeface="+mj-lt"/>
                <a:cs typeface="Arial" panose="020B0604020202020204" pitchFamily="34" charset="0"/>
              </a:rPr>
              <a:t>Suchergebnisse</a:t>
            </a:r>
            <a:r>
              <a:rPr lang="en-US" sz="2400" b="1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anose="020B0604020202020204" pitchFamily="34" charset="0"/>
              </a:rPr>
              <a:t>nach</a:t>
            </a:r>
            <a:r>
              <a:rPr lang="en-US" sz="2400" b="1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+mj-lt"/>
                <a:cs typeface="Arial" panose="020B0604020202020204" pitchFamily="34" charset="0"/>
              </a:rPr>
              <a:t>Excel</a:t>
            </a:r>
            <a:endParaRPr lang="de-DE" sz="2400" b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75" y="805490"/>
            <a:ext cx="9145848" cy="4233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" y="5236332"/>
            <a:ext cx="9137663" cy="1621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34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47" y="1029693"/>
            <a:ext cx="9143999" cy="5854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hteck 1"/>
          <p:cNvSpPr/>
          <p:nvPr/>
        </p:nvSpPr>
        <p:spPr>
          <a:xfrm>
            <a:off x="1409424" y="105075"/>
            <a:ext cx="63080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latin typeface="+mj-lt"/>
                <a:cs typeface="Arial" panose="020B0604020202020204" pitchFamily="34" charset="0"/>
              </a:rPr>
              <a:t>Typen</a:t>
            </a:r>
            <a:r>
              <a:rPr lang="en-US" sz="2400" b="1" dirty="0" smtClean="0">
                <a:latin typeface="+mj-lt"/>
                <a:cs typeface="Arial" panose="020B0604020202020204" pitchFamily="34" charset="0"/>
              </a:rPr>
              <a:t> von (Meta-)</a:t>
            </a:r>
            <a:r>
              <a:rPr lang="en-US" sz="2400" b="1" dirty="0" err="1" smtClean="0">
                <a:latin typeface="+mj-lt"/>
                <a:cs typeface="Arial" panose="020B0604020202020204" pitchFamily="34" charset="0"/>
              </a:rPr>
              <a:t>Datensätzen</a:t>
            </a:r>
            <a:r>
              <a:rPr lang="en-US" sz="2400" b="1" dirty="0" smtClean="0">
                <a:latin typeface="+mj-lt"/>
                <a:cs typeface="Arial" panose="020B0604020202020204" pitchFamily="34" charset="0"/>
              </a:rPr>
              <a:t> und </a:t>
            </a:r>
            <a:r>
              <a:rPr lang="en-US" sz="2400" b="1" dirty="0" err="1" smtClean="0">
                <a:latin typeface="+mj-lt"/>
                <a:cs typeface="Arial" panose="020B0604020202020204" pitchFamily="34" charset="0"/>
              </a:rPr>
              <a:t>ihre</a:t>
            </a:r>
            <a:r>
              <a:rPr lang="en-US" sz="2400" b="1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anose="020B0604020202020204" pitchFamily="34" charset="0"/>
              </a:rPr>
              <a:t>Inhalte</a:t>
            </a:r>
            <a:r>
              <a:rPr lang="en-US" sz="2400" b="1" dirty="0" smtClean="0">
                <a:latin typeface="+mj-lt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de-DE" sz="2400" b="1" dirty="0" smtClean="0">
                <a:latin typeface="+mj-lt"/>
                <a:cs typeface="Arial" panose="020B0604020202020204" pitchFamily="34" charset="0"/>
              </a:rPr>
              <a:t>Aufführungs-</a:t>
            </a:r>
            <a:r>
              <a:rPr lang="de-DE" sz="2400" b="1" dirty="0">
                <a:latin typeface="+mj-lt"/>
                <a:cs typeface="Arial" panose="020B0604020202020204" pitchFamily="34" charset="0"/>
              </a:rPr>
              <a:t>D</a:t>
            </a:r>
            <a:r>
              <a:rPr lang="de-DE" sz="2400" b="1" dirty="0" smtClean="0">
                <a:latin typeface="+mj-lt"/>
                <a:cs typeface="Arial" panose="020B0604020202020204" pitchFamily="34" charset="0"/>
              </a:rPr>
              <a:t>atensätze</a:t>
            </a:r>
            <a:r>
              <a:rPr lang="de-DE" sz="2400" dirty="0" smtClean="0">
                <a:latin typeface="+mj-lt"/>
                <a:cs typeface="Arial" panose="020B0604020202020204" pitchFamily="34" charset="0"/>
              </a:rPr>
              <a:t>,</a:t>
            </a:r>
            <a:endParaRPr lang="de-DE" sz="24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70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67270"/>
            <a:ext cx="9144000" cy="1772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hteck 1"/>
          <p:cNvSpPr/>
          <p:nvPr/>
        </p:nvSpPr>
        <p:spPr>
          <a:xfrm>
            <a:off x="2" y="0"/>
            <a:ext cx="91397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b="1" dirty="0" smtClean="0">
                <a:latin typeface="+mj-lt"/>
                <a:cs typeface="Arial" panose="020B0604020202020204" pitchFamily="34" charset="0"/>
              </a:rPr>
              <a:t>Theaterzettel- und andere Quellen-Datensätze:</a:t>
            </a:r>
          </a:p>
          <a:p>
            <a:pPr algn="ctr"/>
            <a:r>
              <a:rPr lang="de-DE" sz="2400" b="1" dirty="0" smtClean="0">
                <a:latin typeface="+mj-lt"/>
                <a:cs typeface="Arial" panose="020B0604020202020204" pitchFamily="34" charset="0"/>
              </a:rPr>
              <a:t>Vorstellungsberichte und Bildmaterial (Bühnenbild-/Kostümentwürfe)</a:t>
            </a:r>
            <a:r>
              <a:rPr lang="de-DE" sz="2400" dirty="0" smtClean="0">
                <a:latin typeface="+mj-lt"/>
                <a:cs typeface="Arial" panose="020B0604020202020204" pitchFamily="34" charset="0"/>
              </a:rPr>
              <a:t>,</a:t>
            </a:r>
            <a:endParaRPr lang="de-DE" sz="24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70" t="47011" r="519" b="16408"/>
          <a:stretch/>
        </p:blipFill>
        <p:spPr bwMode="auto">
          <a:xfrm>
            <a:off x="-6213" y="2599405"/>
            <a:ext cx="9150213" cy="1906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95" t="16280" r="534" b="38204"/>
          <a:stretch/>
        </p:blipFill>
        <p:spPr bwMode="auto">
          <a:xfrm>
            <a:off x="-17628" y="4507389"/>
            <a:ext cx="9157401" cy="2367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542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92" t="11947" r="22542"/>
          <a:stretch/>
        </p:blipFill>
        <p:spPr bwMode="auto">
          <a:xfrm>
            <a:off x="2134523" y="0"/>
            <a:ext cx="484977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307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00" t="11853" r="12086" b="1582"/>
          <a:stretch/>
        </p:blipFill>
        <p:spPr bwMode="auto">
          <a:xfrm>
            <a:off x="453201" y="12877"/>
            <a:ext cx="8231500" cy="684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203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330858" y="5398"/>
            <a:ext cx="84604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b="1" dirty="0" smtClean="0">
                <a:latin typeface="+mj-lt"/>
                <a:cs typeface="Arial" panose="020B0604020202020204" pitchFamily="34" charset="0"/>
              </a:rPr>
              <a:t>Werk-Datensätze</a:t>
            </a:r>
            <a:r>
              <a:rPr lang="de-DE" sz="2400" dirty="0" smtClean="0">
                <a:latin typeface="+mj-lt"/>
                <a:cs typeface="Arial" panose="020B0604020202020204" pitchFamily="34" charset="0"/>
              </a:rPr>
              <a:t>,</a:t>
            </a:r>
            <a:endParaRPr lang="de-DE" sz="24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8" t="2760" r="13925"/>
          <a:stretch/>
        </p:blipFill>
        <p:spPr bwMode="auto">
          <a:xfrm>
            <a:off x="-4346" y="490805"/>
            <a:ext cx="9148345" cy="6367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80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67056"/>
            <a:ext cx="9144000" cy="481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85" y="5280940"/>
            <a:ext cx="8528828" cy="1577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hteck 1"/>
          <p:cNvSpPr/>
          <p:nvPr/>
        </p:nvSpPr>
        <p:spPr>
          <a:xfrm>
            <a:off x="979293" y="0"/>
            <a:ext cx="71854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2400" b="1" dirty="0" smtClean="0">
                <a:latin typeface="+mj-lt"/>
                <a:cs typeface="Arial" panose="020B0604020202020204" pitchFamily="34" charset="0"/>
              </a:rPr>
              <a:t>Personen-Datensätze, verknüpft über die GND zur DNB</a:t>
            </a:r>
            <a:endParaRPr lang="de-DE" sz="24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71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3" y="2084356"/>
            <a:ext cx="9162064" cy="3938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hteck 1"/>
          <p:cNvSpPr/>
          <p:nvPr/>
        </p:nvSpPr>
        <p:spPr>
          <a:xfrm>
            <a:off x="0" y="1456962"/>
            <a:ext cx="91400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latin typeface="+mj-lt"/>
                <a:cs typeface="Arial" panose="020B0604020202020204" pitchFamily="34" charset="0"/>
              </a:rPr>
              <a:t>Verknüpfung</a:t>
            </a:r>
            <a:r>
              <a:rPr lang="en-US" sz="2400" b="1" dirty="0" smtClean="0">
                <a:latin typeface="+mj-lt"/>
                <a:cs typeface="Arial" panose="020B0604020202020204" pitchFamily="34" charset="0"/>
              </a:rPr>
              <a:t> der </a:t>
            </a:r>
            <a:r>
              <a:rPr lang="en-US" sz="2400" b="1" dirty="0" err="1" smtClean="0">
                <a:latin typeface="+mj-lt"/>
                <a:cs typeface="Arial" panose="020B0604020202020204" pitchFamily="34" charset="0"/>
              </a:rPr>
              <a:t>verschiedenen</a:t>
            </a:r>
            <a:r>
              <a:rPr lang="en-US" sz="2400" b="1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anose="020B0604020202020204" pitchFamily="34" charset="0"/>
              </a:rPr>
              <a:t>Datensätze</a:t>
            </a:r>
            <a:r>
              <a:rPr lang="en-US" sz="2400" b="1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anose="020B0604020202020204" pitchFamily="34" charset="0"/>
              </a:rPr>
              <a:t>zu</a:t>
            </a:r>
            <a:r>
              <a:rPr lang="en-US" sz="2400" b="1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anose="020B0604020202020204" pitchFamily="34" charset="0"/>
              </a:rPr>
              <a:t>ganzen</a:t>
            </a:r>
            <a:r>
              <a:rPr lang="en-US" sz="2400" b="1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anose="020B0604020202020204" pitchFamily="34" charset="0"/>
              </a:rPr>
              <a:t>Dateneinheiten</a:t>
            </a:r>
            <a:endParaRPr lang="de-DE" sz="2400" b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4" y="6022975"/>
            <a:ext cx="91440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" b="19836"/>
          <a:stretch/>
        </p:blipFill>
        <p:spPr bwMode="auto">
          <a:xfrm>
            <a:off x="-18836" y="0"/>
            <a:ext cx="9162836" cy="1292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311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86926"/>
            <a:ext cx="9144001" cy="3336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hteck 1"/>
          <p:cNvSpPr/>
          <p:nvPr/>
        </p:nvSpPr>
        <p:spPr>
          <a:xfrm>
            <a:off x="3082473" y="1772816"/>
            <a:ext cx="29804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latin typeface="+mj-lt"/>
                <a:cs typeface="Arial" panose="020B0604020202020204" pitchFamily="34" charset="0"/>
              </a:rPr>
              <a:t>Indizierte</a:t>
            </a:r>
            <a:r>
              <a:rPr lang="en-US" sz="2400" b="1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anose="020B0604020202020204" pitchFamily="34" charset="0"/>
              </a:rPr>
              <a:t>Datenfelder</a:t>
            </a:r>
            <a:endParaRPr lang="de-DE" sz="2400" b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22975"/>
            <a:ext cx="91440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48" y="0"/>
            <a:ext cx="9163050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807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165</Words>
  <Application>Microsoft Office PowerPoint</Application>
  <PresentationFormat>Bildschirmpräsentation (4:3)</PresentationFormat>
  <Paragraphs>40</Paragraphs>
  <Slides>13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4" baseType="lpstr"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Landesarchiv - Weimar - Radecke Dr., Thomas</dc:creator>
  <cp:lastModifiedBy>Thomas Radecke</cp:lastModifiedBy>
  <cp:revision>99</cp:revision>
  <dcterms:created xsi:type="dcterms:W3CDTF">2016-11-04T09:33:50Z</dcterms:created>
  <dcterms:modified xsi:type="dcterms:W3CDTF">2019-10-28T10:49:10Z</dcterms:modified>
</cp:coreProperties>
</file>